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1" r:id="rId5"/>
    <p:sldId id="264" r:id="rId6"/>
    <p:sldId id="262" r:id="rId7"/>
    <p:sldId id="263" r:id="rId8"/>
    <p:sldId id="259" r:id="rId9"/>
    <p:sldId id="260" r:id="rId10"/>
    <p:sldId id="265" r:id="rId11"/>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619" autoAdjust="0"/>
  </p:normalViewPr>
  <p:slideViewPr>
    <p:cSldViewPr>
      <p:cViewPr varScale="1">
        <p:scale>
          <a:sx n="60" d="100"/>
          <a:sy n="60" d="100"/>
        </p:scale>
        <p:origin x="-2244" y="-84"/>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32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osszuemese\sajat\ROoktat&#225;s\januarra\tanarokRoHu.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o-RO"/>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a:pPr>
            <a:r>
              <a:rPr lang="vi-VN" sz="1600" b="1" dirty="0"/>
              <a:t>În ce măsură apreciați necesitatea aspectelor enumerate mai jos, cu privire la însușirea limbii române, din punctul de vedere al elevilor maghiari din județul Harghita?/Hogyan értékeli a román nyelv elsajátítása kapcsán az alábbiakat?</a:t>
            </a:r>
            <a:endParaRPr lang="ro-RO" sz="1600" b="1" dirty="0"/>
          </a:p>
        </c:rich>
      </c:tx>
      <c:layout>
        <c:manualLayout>
          <c:xMode val="edge"/>
          <c:yMode val="edge"/>
          <c:x val="0.11375000000000002"/>
          <c:y val="0"/>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34521344241260432"/>
          <c:y val="0.25481676911806023"/>
          <c:w val="0.43810846163743189"/>
          <c:h val="0.67001570250321008"/>
        </c:manualLayout>
      </c:layout>
      <c:bar3DChart>
        <c:barDir val="bar"/>
        <c:grouping val="percentStacked"/>
        <c:varyColors val="0"/>
        <c:ser>
          <c:idx val="0"/>
          <c:order val="0"/>
          <c:tx>
            <c:strRef>
              <c:f>Sheet8!$A$47</c:f>
              <c:strCache>
                <c:ptCount val="1"/>
                <c:pt idx="0">
                  <c:v>Deloc mulţumit(ă)/Egyáltalán nem elégedett</c:v>
                </c:pt>
              </c:strCache>
            </c:strRef>
          </c:tx>
          <c:invertIfNegative val="0"/>
          <c:dLbls>
            <c:txPr>
              <a:bodyPr/>
              <a:lstStyle/>
              <a:p>
                <a:pPr>
                  <a:defRPr sz="1400"/>
                </a:pPr>
                <a:endParaRPr lang="ro-RO"/>
              </a:p>
            </c:txPr>
            <c:showLegendKey val="0"/>
            <c:showVal val="1"/>
            <c:showCatName val="0"/>
            <c:showSerName val="0"/>
            <c:showPercent val="0"/>
            <c:showBubbleSize val="0"/>
            <c:showLeaderLines val="0"/>
          </c:dLbls>
          <c:cat>
            <c:strRef>
              <c:f>Sheet8!$B$45:$G$46</c:f>
              <c:strCache>
                <c:ptCount val="6"/>
                <c:pt idx="0">
                  <c:v>Calitatea și cantitatea conținuturilor/ Tananyag mennyisége és minősége</c:v>
                </c:pt>
                <c:pt idx="1">
                  <c:v>Calitatea mijloacelor auxiliare/Tansegédletek minősége</c:v>
                </c:pt>
                <c:pt idx="2">
                  <c:v>Manualele școlare, caietele de lucru/Tankönyvek, munkafüzetek</c:v>
                </c:pt>
                <c:pt idx="3">
                  <c:v>Cerințele pentru Evaluarea Națională/examenul de bacalaureat/Abszolváló vizsga/Érettségi vizsga követelményei</c:v>
                </c:pt>
                <c:pt idx="4">
                  <c:v>Atitudinea părinților/A szülők hozzaállása</c:v>
                </c:pt>
                <c:pt idx="5">
                  <c:v>Atitudinea elevilor/A tanulók hozzaállása</c:v>
                </c:pt>
              </c:strCache>
            </c:strRef>
          </c:cat>
          <c:val>
            <c:numRef>
              <c:f>Sheet8!$B$47:$G$47</c:f>
              <c:numCache>
                <c:formatCode>0.00%</c:formatCode>
                <c:ptCount val="6"/>
                <c:pt idx="0">
                  <c:v>0.3765</c:v>
                </c:pt>
                <c:pt idx="1">
                  <c:v>0.20799999999999999</c:v>
                </c:pt>
                <c:pt idx="2">
                  <c:v>0.22450000000000001</c:v>
                </c:pt>
                <c:pt idx="3">
                  <c:v>0.39050000000000001</c:v>
                </c:pt>
                <c:pt idx="4">
                  <c:v>0.2555</c:v>
                </c:pt>
                <c:pt idx="5">
                  <c:v>0.20799999999999999</c:v>
                </c:pt>
              </c:numCache>
            </c:numRef>
          </c:val>
        </c:ser>
        <c:ser>
          <c:idx val="1"/>
          <c:order val="1"/>
          <c:tx>
            <c:strRef>
              <c:f>Sheet8!$A$48</c:f>
              <c:strCache>
                <c:ptCount val="1"/>
                <c:pt idx="0">
                  <c:v>Nemulţumit(ă)/Nem elégedett</c:v>
                </c:pt>
              </c:strCache>
            </c:strRef>
          </c:tx>
          <c:invertIfNegative val="0"/>
          <c:dLbls>
            <c:txPr>
              <a:bodyPr/>
              <a:lstStyle/>
              <a:p>
                <a:pPr>
                  <a:defRPr sz="1400"/>
                </a:pPr>
                <a:endParaRPr lang="ro-RO"/>
              </a:p>
            </c:txPr>
            <c:showLegendKey val="0"/>
            <c:showVal val="1"/>
            <c:showCatName val="0"/>
            <c:showSerName val="0"/>
            <c:showPercent val="0"/>
            <c:showBubbleSize val="0"/>
            <c:showLeaderLines val="0"/>
          </c:dLbls>
          <c:cat>
            <c:strRef>
              <c:f>Sheet8!$B$45:$G$46</c:f>
              <c:strCache>
                <c:ptCount val="6"/>
                <c:pt idx="0">
                  <c:v>Calitatea și cantitatea conținuturilor/ Tananyag mennyisége és minősége</c:v>
                </c:pt>
                <c:pt idx="1">
                  <c:v>Calitatea mijloacelor auxiliare/Tansegédletek minősége</c:v>
                </c:pt>
                <c:pt idx="2">
                  <c:v>Manualele școlare, caietele de lucru/Tankönyvek, munkafüzetek</c:v>
                </c:pt>
                <c:pt idx="3">
                  <c:v>Cerințele pentru Evaluarea Națională/examenul de bacalaureat/Abszolváló vizsga/Érettségi vizsga követelményei</c:v>
                </c:pt>
                <c:pt idx="4">
                  <c:v>Atitudinea părinților/A szülők hozzaállása</c:v>
                </c:pt>
                <c:pt idx="5">
                  <c:v>Atitudinea elevilor/A tanulók hozzaállása</c:v>
                </c:pt>
              </c:strCache>
            </c:strRef>
          </c:cat>
          <c:val>
            <c:numRef>
              <c:f>Sheet8!$B$48:$G$48</c:f>
              <c:numCache>
                <c:formatCode>0.00%</c:formatCode>
                <c:ptCount val="6"/>
                <c:pt idx="0">
                  <c:v>0.21199999999999999</c:v>
                </c:pt>
                <c:pt idx="1">
                  <c:v>0.33750000000000002</c:v>
                </c:pt>
                <c:pt idx="2">
                  <c:v>0.26250000000000001</c:v>
                </c:pt>
                <c:pt idx="3">
                  <c:v>0.2195</c:v>
                </c:pt>
                <c:pt idx="4">
                  <c:v>0.249</c:v>
                </c:pt>
                <c:pt idx="5">
                  <c:v>0.28149999999999997</c:v>
                </c:pt>
              </c:numCache>
            </c:numRef>
          </c:val>
        </c:ser>
        <c:ser>
          <c:idx val="2"/>
          <c:order val="2"/>
          <c:tx>
            <c:strRef>
              <c:f>Sheet8!$A$49</c:f>
              <c:strCache>
                <c:ptCount val="1"/>
                <c:pt idx="0">
                  <c:v>Aşa şi aşa/Igen is, meg nem is</c:v>
                </c:pt>
              </c:strCache>
            </c:strRef>
          </c:tx>
          <c:invertIfNegative val="0"/>
          <c:dLbls>
            <c:txPr>
              <a:bodyPr/>
              <a:lstStyle/>
              <a:p>
                <a:pPr>
                  <a:defRPr sz="1400"/>
                </a:pPr>
                <a:endParaRPr lang="ro-RO"/>
              </a:p>
            </c:txPr>
            <c:showLegendKey val="0"/>
            <c:showVal val="1"/>
            <c:showCatName val="0"/>
            <c:showSerName val="0"/>
            <c:showPercent val="0"/>
            <c:showBubbleSize val="0"/>
            <c:showLeaderLines val="0"/>
          </c:dLbls>
          <c:cat>
            <c:strRef>
              <c:f>Sheet8!$B$45:$G$46</c:f>
              <c:strCache>
                <c:ptCount val="6"/>
                <c:pt idx="0">
                  <c:v>Calitatea și cantitatea conținuturilor/ Tananyag mennyisége és minősége</c:v>
                </c:pt>
                <c:pt idx="1">
                  <c:v>Calitatea mijloacelor auxiliare/Tansegédletek minősége</c:v>
                </c:pt>
                <c:pt idx="2">
                  <c:v>Manualele școlare, caietele de lucru/Tankönyvek, munkafüzetek</c:v>
                </c:pt>
                <c:pt idx="3">
                  <c:v>Cerințele pentru Evaluarea Națională/examenul de bacalaureat/Abszolváló vizsga/Érettségi vizsga követelményei</c:v>
                </c:pt>
                <c:pt idx="4">
                  <c:v>Atitudinea părinților/A szülők hozzaállása</c:v>
                </c:pt>
                <c:pt idx="5">
                  <c:v>Atitudinea elevilor/A tanulók hozzaállása</c:v>
                </c:pt>
              </c:strCache>
            </c:strRef>
          </c:cat>
          <c:val>
            <c:numRef>
              <c:f>Sheet8!$B$49:$G$49</c:f>
              <c:numCache>
                <c:formatCode>0.00%</c:formatCode>
                <c:ptCount val="6"/>
                <c:pt idx="0">
                  <c:v>0.2225</c:v>
                </c:pt>
                <c:pt idx="1">
                  <c:v>0.27100000000000002</c:v>
                </c:pt>
                <c:pt idx="2">
                  <c:v>0.29399999999999998</c:v>
                </c:pt>
                <c:pt idx="3">
                  <c:v>0.26600000000000001</c:v>
                </c:pt>
                <c:pt idx="4">
                  <c:v>0.34100000000000003</c:v>
                </c:pt>
                <c:pt idx="5">
                  <c:v>0.34699999999999998</c:v>
                </c:pt>
              </c:numCache>
            </c:numRef>
          </c:val>
        </c:ser>
        <c:ser>
          <c:idx val="3"/>
          <c:order val="3"/>
          <c:tx>
            <c:strRef>
              <c:f>Sheet8!$A$50</c:f>
              <c:strCache>
                <c:ptCount val="1"/>
                <c:pt idx="0">
                  <c:v>Mulţumit(ă)/Elégedett</c:v>
                </c:pt>
              </c:strCache>
            </c:strRef>
          </c:tx>
          <c:invertIfNegative val="0"/>
          <c:dLbls>
            <c:txPr>
              <a:bodyPr/>
              <a:lstStyle/>
              <a:p>
                <a:pPr>
                  <a:defRPr sz="1400"/>
                </a:pPr>
                <a:endParaRPr lang="ro-RO"/>
              </a:p>
            </c:txPr>
            <c:showLegendKey val="0"/>
            <c:showVal val="1"/>
            <c:showCatName val="0"/>
            <c:showSerName val="0"/>
            <c:showPercent val="0"/>
            <c:showBubbleSize val="0"/>
            <c:showLeaderLines val="0"/>
          </c:dLbls>
          <c:cat>
            <c:strRef>
              <c:f>Sheet8!$B$45:$G$46</c:f>
              <c:strCache>
                <c:ptCount val="6"/>
                <c:pt idx="0">
                  <c:v>Calitatea și cantitatea conținuturilor/ Tananyag mennyisége és minősége</c:v>
                </c:pt>
                <c:pt idx="1">
                  <c:v>Calitatea mijloacelor auxiliare/Tansegédletek minősége</c:v>
                </c:pt>
                <c:pt idx="2">
                  <c:v>Manualele școlare, caietele de lucru/Tankönyvek, munkafüzetek</c:v>
                </c:pt>
                <c:pt idx="3">
                  <c:v>Cerințele pentru Evaluarea Națională/examenul de bacalaureat/Abszolváló vizsga/Érettségi vizsga követelményei</c:v>
                </c:pt>
                <c:pt idx="4">
                  <c:v>Atitudinea părinților/A szülők hozzaállása</c:v>
                </c:pt>
                <c:pt idx="5">
                  <c:v>Atitudinea elevilor/A tanulók hozzaállása</c:v>
                </c:pt>
              </c:strCache>
            </c:strRef>
          </c:cat>
          <c:val>
            <c:numRef>
              <c:f>Sheet8!$B$50:$G$50</c:f>
              <c:numCache>
                <c:formatCode>0.00%</c:formatCode>
                <c:ptCount val="6"/>
                <c:pt idx="0">
                  <c:v>0.13250000000000001</c:v>
                </c:pt>
                <c:pt idx="1">
                  <c:v>0.13400000000000001</c:v>
                </c:pt>
                <c:pt idx="2">
                  <c:v>0.129</c:v>
                </c:pt>
                <c:pt idx="3">
                  <c:v>8.9499999999999996E-2</c:v>
                </c:pt>
                <c:pt idx="4">
                  <c:v>9.2999999999999999E-2</c:v>
                </c:pt>
                <c:pt idx="5">
                  <c:v>8.2500000000000004E-2</c:v>
                </c:pt>
              </c:numCache>
            </c:numRef>
          </c:val>
        </c:ser>
        <c:ser>
          <c:idx val="4"/>
          <c:order val="4"/>
          <c:tx>
            <c:strRef>
              <c:f>Sheet8!$A$51</c:f>
              <c:strCache>
                <c:ptCount val="1"/>
                <c:pt idx="0">
                  <c:v>Foarte mulţumit(ă)/Nagyon elégedett</c:v>
                </c:pt>
              </c:strCache>
            </c:strRef>
          </c:tx>
          <c:invertIfNegative val="0"/>
          <c:dLbls>
            <c:dLbl>
              <c:idx val="0"/>
              <c:layout>
                <c:manualLayout>
                  <c:x val="1.955990220048888E-2"/>
                  <c:y val="-5.4813286309000619E-3"/>
                </c:manualLayout>
              </c:layout>
              <c:showLegendKey val="0"/>
              <c:showVal val="1"/>
              <c:showCatName val="0"/>
              <c:showSerName val="0"/>
              <c:showPercent val="0"/>
              <c:showBubbleSize val="0"/>
            </c:dLbl>
            <c:dLbl>
              <c:idx val="1"/>
              <c:layout>
                <c:manualLayout>
                  <c:x val="2.2819885900570498E-2"/>
                  <c:y val="-8.2219929463501935E-3"/>
                </c:manualLayout>
              </c:layout>
              <c:showLegendKey val="0"/>
              <c:showVal val="1"/>
              <c:showCatName val="0"/>
              <c:showSerName val="0"/>
              <c:showPercent val="0"/>
              <c:showBubbleSize val="0"/>
            </c:dLbl>
            <c:dLbl>
              <c:idx val="2"/>
              <c:layout>
                <c:manualLayout>
                  <c:x val="1.4669926650366628E-2"/>
                  <c:y val="-2.740664315450031E-3"/>
                </c:manualLayout>
              </c:layout>
              <c:showLegendKey val="0"/>
              <c:showVal val="1"/>
              <c:showCatName val="0"/>
              <c:showSerName val="0"/>
              <c:showPercent val="0"/>
              <c:showBubbleSize val="0"/>
            </c:dLbl>
            <c:dLbl>
              <c:idx val="3"/>
              <c:layout>
                <c:manualLayout>
                  <c:x val="2.7709861450692746E-2"/>
                  <c:y val="-8.2219929463500929E-3"/>
                </c:manualLayout>
              </c:layout>
              <c:showLegendKey val="0"/>
              <c:showVal val="1"/>
              <c:showCatName val="0"/>
              <c:showSerName val="0"/>
              <c:showPercent val="0"/>
              <c:showBubbleSize val="0"/>
            </c:dLbl>
            <c:dLbl>
              <c:idx val="4"/>
              <c:layout>
                <c:manualLayout>
                  <c:x val="3.5859820700896494E-2"/>
                  <c:y val="-5.0244932016175019E-17"/>
                </c:manualLayout>
              </c:layout>
              <c:showLegendKey val="0"/>
              <c:showVal val="1"/>
              <c:showCatName val="0"/>
              <c:showSerName val="0"/>
              <c:showPercent val="0"/>
              <c:showBubbleSize val="0"/>
            </c:dLbl>
            <c:dLbl>
              <c:idx val="5"/>
              <c:layout>
                <c:manualLayout>
                  <c:x val="3.0969845150774125E-2"/>
                  <c:y val="-5.0244932016175019E-17"/>
                </c:manualLayout>
              </c:layout>
              <c:showLegendKey val="0"/>
              <c:showVal val="1"/>
              <c:showCatName val="0"/>
              <c:showSerName val="0"/>
              <c:showPercent val="0"/>
              <c:showBubbleSize val="0"/>
            </c:dLbl>
            <c:txPr>
              <a:bodyPr/>
              <a:lstStyle/>
              <a:p>
                <a:pPr>
                  <a:defRPr sz="1400"/>
                </a:pPr>
                <a:endParaRPr lang="ro-RO"/>
              </a:p>
            </c:txPr>
            <c:showLegendKey val="0"/>
            <c:showVal val="1"/>
            <c:showCatName val="0"/>
            <c:showSerName val="0"/>
            <c:showPercent val="0"/>
            <c:showBubbleSize val="0"/>
            <c:showLeaderLines val="0"/>
          </c:dLbls>
          <c:cat>
            <c:strRef>
              <c:f>Sheet8!$B$45:$G$46</c:f>
              <c:strCache>
                <c:ptCount val="6"/>
                <c:pt idx="0">
                  <c:v>Calitatea și cantitatea conținuturilor/ Tananyag mennyisége és minősége</c:v>
                </c:pt>
                <c:pt idx="1">
                  <c:v>Calitatea mijloacelor auxiliare/Tansegédletek minősége</c:v>
                </c:pt>
                <c:pt idx="2">
                  <c:v>Manualele școlare, caietele de lucru/Tankönyvek, munkafüzetek</c:v>
                </c:pt>
                <c:pt idx="3">
                  <c:v>Cerințele pentru Evaluarea Națională/examenul de bacalaureat/Abszolváló vizsga/Érettségi vizsga követelményei</c:v>
                </c:pt>
                <c:pt idx="4">
                  <c:v>Atitudinea părinților/A szülők hozzaállása</c:v>
                </c:pt>
                <c:pt idx="5">
                  <c:v>Atitudinea elevilor/A tanulók hozzaállása</c:v>
                </c:pt>
              </c:strCache>
            </c:strRef>
          </c:cat>
          <c:val>
            <c:numRef>
              <c:f>Sheet8!$B$51:$G$51</c:f>
              <c:numCache>
                <c:formatCode>0.00%</c:formatCode>
                <c:ptCount val="6"/>
                <c:pt idx="0">
                  <c:v>5.7000000000000002E-2</c:v>
                </c:pt>
                <c:pt idx="1">
                  <c:v>0.05</c:v>
                </c:pt>
                <c:pt idx="2">
                  <c:v>8.9499999999999996E-2</c:v>
                </c:pt>
                <c:pt idx="3">
                  <c:v>3.5000000000000003E-2</c:v>
                </c:pt>
                <c:pt idx="4">
                  <c:v>6.25E-2</c:v>
                </c:pt>
                <c:pt idx="5">
                  <c:v>8.1500000000000003E-2</c:v>
                </c:pt>
              </c:numCache>
            </c:numRef>
          </c:val>
        </c:ser>
        <c:dLbls>
          <c:showLegendKey val="0"/>
          <c:showVal val="0"/>
          <c:showCatName val="0"/>
          <c:showSerName val="0"/>
          <c:showPercent val="0"/>
          <c:showBubbleSize val="0"/>
        </c:dLbls>
        <c:gapWidth val="55"/>
        <c:gapDepth val="55"/>
        <c:shape val="box"/>
        <c:axId val="38402048"/>
        <c:axId val="31398080"/>
        <c:axId val="0"/>
      </c:bar3DChart>
      <c:catAx>
        <c:axId val="38402048"/>
        <c:scaling>
          <c:orientation val="minMax"/>
        </c:scaling>
        <c:delete val="0"/>
        <c:axPos val="l"/>
        <c:majorTickMark val="none"/>
        <c:minorTickMark val="none"/>
        <c:tickLblPos val="nextTo"/>
        <c:txPr>
          <a:bodyPr/>
          <a:lstStyle/>
          <a:p>
            <a:pPr>
              <a:defRPr sz="1200"/>
            </a:pPr>
            <a:endParaRPr lang="ro-RO"/>
          </a:p>
        </c:txPr>
        <c:crossAx val="31398080"/>
        <c:crosses val="autoZero"/>
        <c:auto val="1"/>
        <c:lblAlgn val="ctr"/>
        <c:lblOffset val="100"/>
        <c:noMultiLvlLbl val="0"/>
      </c:catAx>
      <c:valAx>
        <c:axId val="31398080"/>
        <c:scaling>
          <c:orientation val="minMax"/>
        </c:scaling>
        <c:delete val="1"/>
        <c:axPos val="b"/>
        <c:numFmt formatCode="0%" sourceLinked="1"/>
        <c:majorTickMark val="none"/>
        <c:minorTickMark val="none"/>
        <c:tickLblPos val="nextTo"/>
        <c:crossAx val="38402048"/>
        <c:crosses val="autoZero"/>
        <c:crossBetween val="between"/>
      </c:valAx>
    </c:plotArea>
    <c:legend>
      <c:legendPos val="r"/>
      <c:layout>
        <c:manualLayout>
          <c:xMode val="edge"/>
          <c:yMode val="edge"/>
          <c:x val="0.80621456885709197"/>
          <c:y val="0.27895378790066983"/>
          <c:w val="0.18962154703627818"/>
          <c:h val="0.60338099445685878"/>
        </c:manualLayout>
      </c:layout>
      <c:overlay val="0"/>
      <c:txPr>
        <a:bodyPr/>
        <a:lstStyle/>
        <a:p>
          <a:pPr>
            <a:defRPr sz="1200"/>
          </a:pPr>
          <a:endParaRPr lang="ro-RO"/>
        </a:p>
      </c:txPr>
    </c:legend>
    <c:plotVisOnly val="1"/>
    <c:dispBlanksAs val="gap"/>
    <c:showDLblsOverMax val="0"/>
  </c:chart>
  <c:spPr>
    <a:noFill/>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6395B4-F3BB-441A-B49F-FA0D1C4C627D}" type="datetimeFigureOut">
              <a:rPr lang="ro-RO" smtClean="0"/>
              <a:t>13.07.2018</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324E8C-21E9-47C0-822A-005A2C5419D5}" type="slidenum">
              <a:rPr lang="ro-RO" smtClean="0"/>
              <a:t>‹#›</a:t>
            </a:fld>
            <a:endParaRPr lang="ro-RO"/>
          </a:p>
        </p:txBody>
      </p:sp>
    </p:spTree>
    <p:extLst>
      <p:ext uri="{BB962C8B-B14F-4D97-AF65-F5344CB8AC3E}">
        <p14:creationId xmlns:p14="http://schemas.microsoft.com/office/powerpoint/2010/main" val="2693462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Hargita megye Tanácsa, Tanfelügyelősége, </a:t>
            </a:r>
            <a:r>
              <a:rPr lang="hu-HU" sz="1200" kern="1200" dirty="0" smtClean="0">
                <a:solidFill>
                  <a:schemeClr val="tx1"/>
                </a:solidFill>
                <a:effectLst/>
                <a:latin typeface="+mn-lt"/>
                <a:ea typeface="+mn-ea"/>
                <a:cs typeface="+mn-cs"/>
              </a:rPr>
              <a:t>Hargita Megyéért Egyesület, </a:t>
            </a:r>
            <a:r>
              <a:rPr lang="ro-RO" sz="1200" kern="1200" dirty="0" smtClean="0">
                <a:solidFill>
                  <a:schemeClr val="tx1"/>
                </a:solidFill>
                <a:effectLst/>
                <a:latin typeface="+mn-lt"/>
                <a:ea typeface="+mn-ea"/>
                <a:cs typeface="+mn-cs"/>
              </a:rPr>
              <a:t>Nevelési Tanácsadó és Erőforrás Központja 2017 októbere és decembere között a román nyelv ismeretének állapotáról, megtanulhatóságának lehetőségeiről végzett kérdőíves kutatást Hargita megye iskoláiban. </a:t>
            </a:r>
            <a:r>
              <a:rPr lang="ro-RO" dirty="0" smtClean="0"/>
              <a:t>A munkacsoport a román nyelv megtanulhatóságáról-megtaníthatóságáról gyűjtött tapasztalatokat, meglátásokat, kereste azt, miért okoz évről-évre problémát román nyelv és irodalomból a VIII. osztály végén bekövetkező abszolváló majd a XII. osztály végén ismereteket, készségeket mérő érettségivizsga. </a:t>
            </a:r>
          </a:p>
          <a:p>
            <a:pPr marL="0" marR="0" indent="0" algn="l" defTabSz="914400" rtl="0" eaLnBrk="1" fontAlgn="auto" latinLnBrk="0" hangingPunct="1">
              <a:lnSpc>
                <a:spcPct val="100000"/>
              </a:lnSpc>
              <a:spcBef>
                <a:spcPts val="0"/>
              </a:spcBef>
              <a:spcAft>
                <a:spcPts val="0"/>
              </a:spcAft>
              <a:buClrTx/>
              <a:buSzTx/>
              <a:buFontTx/>
              <a:buNone/>
              <a:tabLst/>
              <a:defRPr/>
            </a:pPr>
            <a:endParaRPr lang="ro-RO" sz="1200" kern="1200" dirty="0" smtClean="0">
              <a:solidFill>
                <a:schemeClr val="tx1"/>
              </a:solidFill>
              <a:effectLst/>
              <a:latin typeface="+mn-lt"/>
              <a:ea typeface="+mn-ea"/>
              <a:cs typeface="+mn-cs"/>
            </a:endParaRPr>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1</a:t>
            </a:fld>
            <a:endParaRPr lang="ro-RO"/>
          </a:p>
        </p:txBody>
      </p:sp>
    </p:spTree>
    <p:extLst>
      <p:ext uri="{BB962C8B-B14F-4D97-AF65-F5344CB8AC3E}">
        <p14:creationId xmlns:p14="http://schemas.microsoft.com/office/powerpoint/2010/main" val="3220379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A munkacsoport kérdőíves felmérést végzett 2017 november 20-a és 29-e között hetedik és tizenegyedik osztályos tanulók, azok szülei és romántanárai körében.</a:t>
            </a:r>
          </a:p>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833 tanuló válaszolt a kérdőívre, amelyből </a:t>
            </a:r>
            <a:r>
              <a:rPr lang="ro-RO" baseline="0" dirty="0" smtClean="0"/>
              <a:t>51% 7. osztályos, 49% 11. osztályos</a:t>
            </a:r>
            <a:r>
              <a:rPr lang="ro-RO" dirty="0" smtClean="0"/>
              <a:t>,</a:t>
            </a:r>
            <a:r>
              <a:rPr lang="ro-RO" baseline="0" dirty="0" smtClean="0"/>
              <a:t> ameyből</a:t>
            </a:r>
            <a:r>
              <a:rPr lang="ro-RO" dirty="0" smtClean="0"/>
              <a:t>, valamint 799 szülők által kitöltött, 136 romántanárok által kitöltött kérdőív adatai lettek összesítve. A 136 román tanár</a:t>
            </a:r>
            <a:r>
              <a:rPr lang="ro-RO" baseline="0" dirty="0" smtClean="0"/>
              <a:t> közül 43 román anyanyelvű és 93 magyar anyanyelvű. </a:t>
            </a:r>
          </a:p>
          <a:p>
            <a:pPr marL="0" marR="0" indent="0" algn="l" defTabSz="914400" rtl="0" eaLnBrk="1" fontAlgn="auto" latinLnBrk="0" hangingPunct="1">
              <a:lnSpc>
                <a:spcPct val="100000"/>
              </a:lnSpc>
              <a:spcBef>
                <a:spcPts val="0"/>
              </a:spcBef>
              <a:spcAft>
                <a:spcPts val="0"/>
              </a:spcAft>
              <a:buClrTx/>
              <a:buSzTx/>
              <a:buFontTx/>
              <a:buNone/>
              <a:tabLst/>
              <a:defRPr/>
            </a:pPr>
            <a:r>
              <a:rPr lang="ro-RO" dirty="0" smtClean="0"/>
              <a:t>A kutatás célja abban segíteni Hargita megye tanulóit és fiataljait, hogy tanulják örömmel, és használják bizalommal a román nyelvet. A román nyelv hiányos ismeretének problémája felismert probléma, időszakonként a média kiemelt témája</a:t>
            </a:r>
            <a:r>
              <a:rPr lang="ro-RO"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ro-RO" smtClean="0"/>
              <a:t>A tanulmány objekt</a:t>
            </a:r>
            <a:r>
              <a:rPr lang="hu-HU" dirty="0" smtClean="0"/>
              <a:t>ív képet törekszik </a:t>
            </a:r>
            <a:r>
              <a:rPr lang="ro-RO" dirty="0" smtClean="0"/>
              <a:t>nyújtani a témára vonatkozóan számos ismeret, tapasztalat, meglátás egybegyűjtésével, feldolgozásával.</a:t>
            </a:r>
          </a:p>
          <a:p>
            <a:pPr marL="0" marR="0" indent="0" algn="l" defTabSz="914400" rtl="0" eaLnBrk="1" fontAlgn="auto" latinLnBrk="0" hangingPunct="1">
              <a:lnSpc>
                <a:spcPct val="100000"/>
              </a:lnSpc>
              <a:spcBef>
                <a:spcPts val="0"/>
              </a:spcBef>
              <a:spcAft>
                <a:spcPts val="0"/>
              </a:spcAft>
              <a:buClrTx/>
              <a:buSzTx/>
              <a:buFontTx/>
              <a:buNone/>
              <a:tabLst/>
              <a:defRPr/>
            </a:pPr>
            <a:endParaRPr lang="ro-RO" dirty="0" smtClean="0"/>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2</a:t>
            </a:fld>
            <a:endParaRPr lang="ro-RO"/>
          </a:p>
        </p:txBody>
      </p:sp>
    </p:spTree>
    <p:extLst>
      <p:ext uri="{BB962C8B-B14F-4D97-AF65-F5344CB8AC3E}">
        <p14:creationId xmlns:p14="http://schemas.microsoft.com/office/powerpoint/2010/main" val="398775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hu-HU" dirty="0" smtClean="0"/>
              <a:t>A munkacsoport a felmérés elején azt feltételezni, hogy a diákok motiváltak</a:t>
            </a:r>
            <a:r>
              <a:rPr lang="hu-HU" baseline="0" dirty="0" smtClean="0"/>
              <a:t> a román nyelv elsajátításában, viszont számos akadályba ütköznek, hiányzik az összhang a tanulási tartalom, ismeretmennyiség, tankönyvek és módszerek lehetőségei között. Valamint, hogy a diákok motivációját csökkenti, hogy nincsenek sikerélményeik.</a:t>
            </a:r>
            <a:endParaRPr lang="ro-RO" dirty="0" smtClean="0"/>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3</a:t>
            </a:fld>
            <a:endParaRPr lang="ro-RO"/>
          </a:p>
        </p:txBody>
      </p:sp>
    </p:spTree>
    <p:extLst>
      <p:ext uri="{BB962C8B-B14F-4D97-AF65-F5344CB8AC3E}">
        <p14:creationId xmlns:p14="http://schemas.microsoft.com/office/powerpoint/2010/main" val="2397106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A kutatás eredményei azt mutatják, hogy Hargita megye tanulói jónak az írott nyelvismeretben értékelik magukat, míg gyengének a beszédben: Tudnak írni, de nem tudnak beszélni. </a:t>
            </a:r>
          </a:p>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A tanulók azt a nyelvismereti területet vélik leghasznosabbnak birtokba venni, amelyből a leggyengébbek, azaz a szóbeli kommunikációt. Ki is jelentik, hogy legfontosabb az volna számukra, hogy román nyelven tudjanak beszélni, megértetni magukat minden helyzetben. A vizsgákra való felkészülés hasznosság szempontjából a harmadik helyen áll a tanulók meglátása szerint. </a:t>
            </a:r>
          </a:p>
          <a:p>
            <a:pPr marL="0" marR="0" indent="0" algn="l" defTabSz="914400" rtl="0" eaLnBrk="1" fontAlgn="auto" latinLnBrk="0" hangingPunct="1">
              <a:lnSpc>
                <a:spcPct val="100000"/>
              </a:lnSpc>
              <a:spcBef>
                <a:spcPts val="0"/>
              </a:spcBef>
              <a:spcAft>
                <a:spcPts val="0"/>
              </a:spcAft>
              <a:buClrTx/>
              <a:buSzTx/>
              <a:buFontTx/>
              <a:buNone/>
              <a:tabLst/>
              <a:defRPr/>
            </a:pPr>
            <a:endParaRPr lang="ro-RO" sz="1200" kern="1200" dirty="0" smtClean="0">
              <a:solidFill>
                <a:schemeClr val="tx1"/>
              </a:solidFill>
              <a:effectLst/>
              <a:latin typeface="+mn-lt"/>
              <a:ea typeface="+mn-ea"/>
              <a:cs typeface="+mn-cs"/>
            </a:endParaRPr>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4</a:t>
            </a:fld>
            <a:endParaRPr lang="ro-RO"/>
          </a:p>
        </p:txBody>
      </p:sp>
    </p:spTree>
    <p:extLst>
      <p:ext uri="{BB962C8B-B14F-4D97-AF65-F5344CB8AC3E}">
        <p14:creationId xmlns:p14="http://schemas.microsoft.com/office/powerpoint/2010/main" val="13691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Közel minden második</a:t>
            </a:r>
            <a:r>
              <a:rPr lang="ro-RO" sz="1200" kern="1200" baseline="0" dirty="0" smtClean="0">
                <a:solidFill>
                  <a:schemeClr val="tx1"/>
                </a:solidFill>
                <a:effectLst/>
                <a:latin typeface="+mn-lt"/>
                <a:ea typeface="+mn-ea"/>
                <a:cs typeface="+mn-cs"/>
              </a:rPr>
              <a:t> diák</a:t>
            </a:r>
            <a:r>
              <a:rPr lang="ro-RO" sz="1200" kern="1200" dirty="0" smtClean="0">
                <a:solidFill>
                  <a:schemeClr val="tx1"/>
                </a:solidFill>
                <a:effectLst/>
                <a:latin typeface="+mn-lt"/>
                <a:ea typeface="+mn-ea"/>
                <a:cs typeface="+mn-cs"/>
              </a:rPr>
              <a:t> érzi úgy, nincs lehetősége a román nyelvet gyakorolni valamint, hogy egyszerre túl sokat akarnak megtanítani román nyelvből az iskolában. Ugyanakkor minden hatodik tanuló kijelenti, hogy a román nyelv megtanulásában nincs sikerélménye. </a:t>
            </a:r>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5</a:t>
            </a:fld>
            <a:endParaRPr lang="ro-RO"/>
          </a:p>
        </p:txBody>
      </p:sp>
    </p:spTree>
    <p:extLst>
      <p:ext uri="{BB962C8B-B14F-4D97-AF65-F5344CB8AC3E}">
        <p14:creationId xmlns:p14="http://schemas.microsoft.com/office/powerpoint/2010/main" val="2818863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A romántanárok körében a legnagyobb elégedetlenséget az abszolváló- és érettségi vizsgák követelményei generálják, ezt követően a tananyag mennyisége és minősége. A válaszadók a tankönyvek minőségével, és a tanulók romántanuláshoz való viszonyulásával is elégedetlenek. </a:t>
            </a:r>
          </a:p>
        </p:txBody>
      </p:sp>
      <p:sp>
        <p:nvSpPr>
          <p:cNvPr id="4" name="Slide Number Placeholder 3"/>
          <p:cNvSpPr>
            <a:spLocks noGrp="1"/>
          </p:cNvSpPr>
          <p:nvPr>
            <p:ph type="sldNum" sz="quarter" idx="10"/>
          </p:nvPr>
        </p:nvSpPr>
        <p:spPr/>
        <p:txBody>
          <a:bodyPr/>
          <a:lstStyle/>
          <a:p>
            <a:fld id="{2B324E8C-21E9-47C0-822A-005A2C5419D5}" type="slidenum">
              <a:rPr lang="ro-RO" smtClean="0"/>
              <a:t>6</a:t>
            </a:fld>
            <a:endParaRPr lang="ro-RO"/>
          </a:p>
        </p:txBody>
      </p:sp>
    </p:spTree>
    <p:extLst>
      <p:ext uri="{BB962C8B-B14F-4D97-AF65-F5344CB8AC3E}">
        <p14:creationId xmlns:p14="http://schemas.microsoft.com/office/powerpoint/2010/main" val="3554340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A román nyelvtanulás akadályozó tényezőire vonatkozóan azt látjuk a tanárok szemszögéből, hogy nehéz megtanulni a román nyelvet, ha nincs lehetőség gyakorolni azt,</a:t>
            </a:r>
            <a:r>
              <a:rPr lang="ro-RO" sz="1200" kern="1200" baseline="0" dirty="0" smtClean="0">
                <a:solidFill>
                  <a:schemeClr val="tx1"/>
                </a:solidFill>
                <a:effectLst/>
                <a:latin typeface="+mn-lt"/>
                <a:ea typeface="+mn-ea"/>
                <a:cs typeface="+mn-cs"/>
              </a:rPr>
              <a:t> </a:t>
            </a:r>
            <a:r>
              <a:rPr lang="ro-RO" sz="1200" kern="1200" dirty="0" smtClean="0">
                <a:solidFill>
                  <a:schemeClr val="tx1"/>
                </a:solidFill>
                <a:effectLst/>
                <a:latin typeface="+mn-lt"/>
                <a:ea typeface="+mn-ea"/>
                <a:cs typeface="+mn-cs"/>
              </a:rPr>
              <a:t>valamint a tananyag mennyisége és minősége nem támogatja a nyelvtanulást magyar nemzetiségű tanulók körében.</a:t>
            </a:r>
          </a:p>
          <a:p>
            <a:pPr marL="0" marR="0" indent="0" algn="l" defTabSz="914400" rtl="0" eaLnBrk="1" fontAlgn="auto" latinLnBrk="0" hangingPunct="1">
              <a:lnSpc>
                <a:spcPct val="100000"/>
              </a:lnSpc>
              <a:spcBef>
                <a:spcPts val="0"/>
              </a:spcBef>
              <a:spcAft>
                <a:spcPts val="0"/>
              </a:spcAft>
              <a:buClrTx/>
              <a:buSzTx/>
              <a:buFontTx/>
              <a:buNone/>
              <a:tabLst/>
              <a:defRPr/>
            </a:pPr>
            <a:r>
              <a:rPr lang="ro-RO" sz="1200" kern="1200" dirty="0" smtClean="0">
                <a:solidFill>
                  <a:schemeClr val="tx1"/>
                </a:solidFill>
                <a:effectLst/>
                <a:latin typeface="+mn-lt"/>
                <a:ea typeface="+mn-ea"/>
                <a:cs typeface="+mn-cs"/>
              </a:rPr>
              <a:t>A romántanárok azt is kijelentik, hogy az elsajátítandó tananyag mennyisége óriási, ami ugyancsak akadályozza a román nyelv megtanulását. </a:t>
            </a:r>
          </a:p>
          <a:p>
            <a:pPr marL="0" marR="0" indent="0" algn="l" defTabSz="914400" rtl="0" eaLnBrk="1" fontAlgn="auto" latinLnBrk="0" hangingPunct="1">
              <a:lnSpc>
                <a:spcPct val="100000"/>
              </a:lnSpc>
              <a:spcBef>
                <a:spcPts val="0"/>
              </a:spcBef>
              <a:spcAft>
                <a:spcPts val="0"/>
              </a:spcAft>
              <a:buClrTx/>
              <a:buSzTx/>
              <a:buFontTx/>
              <a:buNone/>
              <a:tabLst/>
              <a:defRPr/>
            </a:pPr>
            <a:endParaRPr lang="ro-RO" sz="1200" kern="1200" dirty="0" smtClean="0">
              <a:solidFill>
                <a:schemeClr val="tx1"/>
              </a:solidFill>
              <a:effectLst/>
              <a:latin typeface="+mn-lt"/>
              <a:ea typeface="+mn-ea"/>
              <a:cs typeface="+mn-cs"/>
            </a:endParaRPr>
          </a:p>
          <a:p>
            <a:endParaRPr lang="ro-RO" dirty="0" smtClean="0"/>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7</a:t>
            </a:fld>
            <a:endParaRPr lang="ro-RO"/>
          </a:p>
        </p:txBody>
      </p:sp>
    </p:spTree>
    <p:extLst>
      <p:ext uri="{BB962C8B-B14F-4D97-AF65-F5344CB8AC3E}">
        <p14:creationId xmlns:p14="http://schemas.microsoft.com/office/powerpoint/2010/main" val="2991967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kern="1200" dirty="0" smtClean="0">
                <a:solidFill>
                  <a:schemeClr val="tx1"/>
                </a:solidFill>
                <a:effectLst/>
                <a:latin typeface="+mn-lt"/>
                <a:ea typeface="+mn-ea"/>
                <a:cs typeface="+mn-cs"/>
              </a:rPr>
              <a:t>A mai felnőttek is nehézségekbe ütköztek gyermek és ifjúkorukban a román nyelv megtanulása során. </a:t>
            </a:r>
            <a:r>
              <a:rPr lang="ro-RO" sz="1200" b="1" kern="1200" dirty="0" smtClean="0">
                <a:solidFill>
                  <a:schemeClr val="tx1"/>
                </a:solidFill>
                <a:effectLst/>
                <a:latin typeface="+mn-lt"/>
                <a:ea typeface="+mn-ea"/>
                <a:cs typeface="+mn-cs"/>
              </a:rPr>
              <a:t>A</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szülők</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ötöd része</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tud</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nagyon</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jól</a:t>
            </a:r>
            <a:r>
              <a:rPr lang="ro-RO" sz="1200" kern="1200" dirty="0" smtClean="0">
                <a:solidFill>
                  <a:schemeClr val="tx1"/>
                </a:solidFill>
                <a:effectLst/>
                <a:latin typeface="+mn-lt"/>
                <a:ea typeface="+mn-ea"/>
                <a:cs typeface="+mn-cs"/>
              </a:rPr>
              <a:t> </a:t>
            </a:r>
            <a:r>
              <a:rPr lang="ro-RO" sz="1200" b="1" kern="1200" dirty="0" smtClean="0">
                <a:solidFill>
                  <a:schemeClr val="tx1"/>
                </a:solidFill>
                <a:effectLst/>
                <a:latin typeface="+mn-lt"/>
                <a:ea typeface="+mn-ea"/>
                <a:cs typeface="+mn-cs"/>
              </a:rPr>
              <a:t>románul</a:t>
            </a:r>
            <a:r>
              <a:rPr lang="ro-RO" sz="1200" kern="1200" dirty="0" smtClean="0">
                <a:solidFill>
                  <a:schemeClr val="tx1"/>
                </a:solidFill>
                <a:effectLst/>
                <a:latin typeface="+mn-lt"/>
                <a:ea typeface="+mn-ea"/>
                <a:cs typeface="+mn-cs"/>
              </a:rPr>
              <a:t>.</a:t>
            </a:r>
          </a:p>
          <a:p>
            <a:r>
              <a:rPr lang="ro-RO" sz="1200" kern="1200" dirty="0" smtClean="0">
                <a:solidFill>
                  <a:schemeClr val="tx1"/>
                </a:solidFill>
                <a:effectLst/>
                <a:latin typeface="+mn-lt"/>
                <a:ea typeface="+mn-ea"/>
                <a:cs typeface="+mn-cs"/>
              </a:rPr>
              <a:t>Hargita megye lakossága többségében magyar nemzetiségű. Hangsúlyosan érdekelt tanuló, szülő, tanár abban, és motivált arra, hogy a felnövekvő generáció tanuljon meg jól</a:t>
            </a:r>
            <a:r>
              <a:rPr lang="ro-RO" sz="1200" kern="1200" baseline="0" dirty="0" smtClean="0">
                <a:solidFill>
                  <a:schemeClr val="tx1"/>
                </a:solidFill>
                <a:effectLst/>
                <a:latin typeface="+mn-lt"/>
                <a:ea typeface="+mn-ea"/>
                <a:cs typeface="+mn-cs"/>
              </a:rPr>
              <a:t> </a:t>
            </a:r>
            <a:r>
              <a:rPr lang="ro-RO" sz="1200" kern="1200" dirty="0" smtClean="0">
                <a:solidFill>
                  <a:schemeClr val="tx1"/>
                </a:solidFill>
                <a:effectLst/>
                <a:latin typeface="+mn-lt"/>
                <a:ea typeface="+mn-ea"/>
                <a:cs typeface="+mn-cs"/>
              </a:rPr>
              <a:t>románul.</a:t>
            </a:r>
          </a:p>
          <a:p>
            <a:r>
              <a:rPr lang="ro-RO" sz="1200" kern="1200" dirty="0" smtClean="0">
                <a:solidFill>
                  <a:schemeClr val="tx1"/>
                </a:solidFill>
                <a:effectLst/>
                <a:latin typeface="+mn-lt"/>
                <a:ea typeface="+mn-ea"/>
                <a:cs typeface="+mn-cs"/>
              </a:rPr>
              <a:t>Bár akadályozott a román nyelvtanulás, mindenik válaszadó csoport úgy vélekedik, hogy a román nyelv alapszinten megtanulható Hargita megye óvodáiban és iskoláiban.</a:t>
            </a:r>
          </a:p>
          <a:p>
            <a:r>
              <a:rPr lang="ro-RO" sz="1200" kern="1200" dirty="0" smtClean="0">
                <a:solidFill>
                  <a:schemeClr val="tx1"/>
                </a:solidFill>
                <a:effectLst/>
                <a:latin typeface="+mn-lt"/>
                <a:ea typeface="+mn-ea"/>
                <a:cs typeface="+mn-cs"/>
              </a:rPr>
              <a:t>Mindenik válaszadó csoport úgy véli, fontos, hogy a tanulók tudjanak románul, viszont</a:t>
            </a:r>
            <a:r>
              <a:rPr lang="ro-RO" sz="1200" kern="1200" baseline="0" dirty="0" smtClean="0">
                <a:solidFill>
                  <a:schemeClr val="tx1"/>
                </a:solidFill>
                <a:effectLst/>
                <a:latin typeface="+mn-lt"/>
                <a:ea typeface="+mn-ea"/>
                <a:cs typeface="+mn-cs"/>
              </a:rPr>
              <a:t> </a:t>
            </a:r>
            <a:r>
              <a:rPr lang="ro-RO" sz="1200" kern="1200" dirty="0" smtClean="0">
                <a:solidFill>
                  <a:schemeClr val="tx1"/>
                </a:solidFill>
                <a:effectLst/>
                <a:latin typeface="+mn-lt"/>
                <a:ea typeface="+mn-ea"/>
                <a:cs typeface="+mn-cs"/>
              </a:rPr>
              <a:t>a kijelentést alátámasztó érvek különböznek.</a:t>
            </a:r>
          </a:p>
          <a:p>
            <a:r>
              <a:rPr lang="ro-RO" sz="1200" b="1" kern="1200" dirty="0" smtClean="0">
                <a:solidFill>
                  <a:schemeClr val="tx1"/>
                </a:solidFill>
                <a:effectLst/>
                <a:latin typeface="+mn-lt"/>
                <a:ea typeface="+mn-ea"/>
                <a:cs typeface="+mn-cs"/>
              </a:rPr>
              <a:t>A tanulók nem kedvelik a román nyelvet. Ennek okai: csak tanórákon van lehetőségük gyakorolni azt, túl sok az elvárás iskolában, vizsgákon egyaránt, romántanulásban nincs sikerélményük, ahogyan tanítják a románt, az nem érdekes, stb.</a:t>
            </a:r>
            <a:endParaRPr lang="ro-RO" sz="1200" kern="1200" dirty="0" smtClean="0">
              <a:solidFill>
                <a:schemeClr val="tx1"/>
              </a:solidFill>
              <a:effectLst/>
              <a:latin typeface="+mn-lt"/>
              <a:ea typeface="+mn-ea"/>
              <a:cs typeface="+mn-cs"/>
            </a:endParaRPr>
          </a:p>
          <a:p>
            <a:r>
              <a:rPr lang="ro-RO" sz="1200" kern="1200" dirty="0" smtClean="0">
                <a:solidFill>
                  <a:schemeClr val="tx1"/>
                </a:solidFill>
                <a:effectLst/>
                <a:latin typeface="+mn-lt"/>
                <a:ea typeface="+mn-ea"/>
                <a:cs typeface="+mn-cs"/>
              </a:rPr>
              <a:t>A válaszadók meglátása szerint a tanulók szívesebben tanulják az angol nyelvet, mint a románt, mert hozzáférhetőbbek angol órákon a tanulási tartalmak, módszerek, eszközök. Sikerélményre adnak lehetőséget.</a:t>
            </a:r>
          </a:p>
          <a:p>
            <a:r>
              <a:rPr lang="ro-RO" sz="1200" kern="1200" dirty="0" smtClean="0">
                <a:solidFill>
                  <a:schemeClr val="tx1"/>
                </a:solidFill>
                <a:effectLst/>
                <a:latin typeface="+mn-lt"/>
                <a:ea typeface="+mn-ea"/>
                <a:cs typeface="+mn-cs"/>
              </a:rPr>
              <a:t>Sem a tanulók, sem szüleik, sem a romántanárok nem okolják pusztán a diákokat a szerény eredményeikért román nyelvismeretből. Mindenki számos akadályát látja a nyelv megtanulásának. </a:t>
            </a:r>
          </a:p>
          <a:p>
            <a:r>
              <a:rPr lang="ro-RO" sz="1200" kern="1200" dirty="0" smtClean="0">
                <a:solidFill>
                  <a:schemeClr val="tx1"/>
                </a:solidFill>
                <a:effectLst/>
                <a:latin typeface="+mn-lt"/>
                <a:ea typeface="+mn-ea"/>
                <a:cs typeface="+mn-cs"/>
              </a:rPr>
              <a:t>A tanulóknak legnagyobb gondjaik a beszélt román nyelvvel vannak. Az írásbeli feladatoknak eleget tudnak tenni, beszélni románul nem tudnak. Úgy gyereknek mint szülőnek az lenne a fontos, hogy a tanulók meg tudják magukat értetni minden helyzetben román nyelven. </a:t>
            </a:r>
          </a:p>
          <a:p>
            <a:r>
              <a:rPr lang="ro-RO" sz="1200" b="1" kern="1200" dirty="0" smtClean="0">
                <a:solidFill>
                  <a:schemeClr val="tx1"/>
                </a:solidFill>
                <a:effectLst/>
                <a:latin typeface="+mn-lt"/>
                <a:ea typeface="+mn-ea"/>
                <a:cs typeface="+mn-cs"/>
              </a:rPr>
              <a:t>A szóbeli önkifejezés román nyelven valamint a beszélt nyelv elsajátítása minden megkérdezett csoport szerint fontosabb, mint a vizsgákon való jó eredmények elérése. </a:t>
            </a:r>
            <a:endParaRPr lang="ro-RO" sz="1200" kern="1200" dirty="0" smtClean="0">
              <a:solidFill>
                <a:schemeClr val="tx1"/>
              </a:solidFill>
              <a:effectLst/>
              <a:latin typeface="+mn-lt"/>
              <a:ea typeface="+mn-ea"/>
              <a:cs typeface="+mn-cs"/>
            </a:endParaRPr>
          </a:p>
          <a:p>
            <a:r>
              <a:rPr lang="ro-RO" sz="1200" b="1" kern="1200" dirty="0" smtClean="0">
                <a:solidFill>
                  <a:schemeClr val="tx1"/>
                </a:solidFill>
                <a:effectLst/>
                <a:latin typeface="+mn-lt"/>
                <a:ea typeface="+mn-ea"/>
                <a:cs typeface="+mn-cs"/>
              </a:rPr>
              <a:t>A tanulók és szüleik úgy vélik, hogy nem csak nekük, hanem az állami intézményeknek, felelős szerveknek is hozzá kell járulniuk a román nyelvismereti probléma mérsékeléséhez.</a:t>
            </a:r>
            <a:endParaRPr lang="ro-RO" sz="1200" kern="1200" dirty="0" smtClean="0">
              <a:solidFill>
                <a:schemeClr val="tx1"/>
              </a:solidFill>
              <a:effectLst/>
              <a:latin typeface="+mn-lt"/>
              <a:ea typeface="+mn-ea"/>
              <a:cs typeface="+mn-cs"/>
            </a:endParaRPr>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8</a:t>
            </a:fld>
            <a:endParaRPr lang="ro-RO"/>
          </a:p>
        </p:txBody>
      </p:sp>
    </p:spTree>
    <p:extLst>
      <p:ext uri="{BB962C8B-B14F-4D97-AF65-F5344CB8AC3E}">
        <p14:creationId xmlns:p14="http://schemas.microsoft.com/office/powerpoint/2010/main" val="644922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b="1" kern="1200" dirty="0" smtClean="0">
                <a:solidFill>
                  <a:schemeClr val="tx1"/>
                </a:solidFill>
                <a:effectLst/>
                <a:latin typeface="+mn-lt"/>
                <a:ea typeface="+mn-ea"/>
                <a:cs typeface="+mn-cs"/>
              </a:rPr>
              <a:t>Összegző javaslatok</a:t>
            </a:r>
            <a:endParaRPr lang="ro-RO" sz="1200" kern="1200" dirty="0" smtClean="0">
              <a:solidFill>
                <a:schemeClr val="tx1"/>
              </a:solidFill>
              <a:effectLst/>
              <a:latin typeface="+mn-lt"/>
              <a:ea typeface="+mn-ea"/>
              <a:cs typeface="+mn-cs"/>
            </a:endParaRPr>
          </a:p>
          <a:p>
            <a:pPr lvl="0"/>
            <a:r>
              <a:rPr lang="ro-RO" sz="1200" kern="1200" dirty="0" smtClean="0">
                <a:solidFill>
                  <a:schemeClr val="tx1"/>
                </a:solidFill>
                <a:effectLst/>
                <a:latin typeface="+mn-lt"/>
                <a:ea typeface="+mn-ea"/>
                <a:cs typeface="+mn-cs"/>
              </a:rPr>
              <a:t>Szervezzenek továbbképzéseket olyan tanítók és tanárok részére, aki magyar anyanyelvű gyerekeknek tanítják a román nyelvet. A képzéseket idegen nyelvet és román nyelvet tanító tanárok vezessék. </a:t>
            </a:r>
          </a:p>
          <a:p>
            <a:pPr lvl="0"/>
            <a:r>
              <a:rPr lang="ro-RO" sz="1200" kern="1200" dirty="0" smtClean="0">
                <a:solidFill>
                  <a:schemeClr val="tx1"/>
                </a:solidFill>
                <a:effectLst/>
                <a:latin typeface="+mn-lt"/>
                <a:ea typeface="+mn-ea"/>
                <a:cs typeface="+mn-cs"/>
              </a:rPr>
              <a:t>Szervezzenek nyelvtáborokat elemista és gimnazista tanulók részére azok vakációi alkalmával. A nyelvtáborok képzői hasonlóképpen román nyelvet és román nyelvtől különböző idegen nyelvet tanító tanárok legyenek.</a:t>
            </a:r>
          </a:p>
          <a:p>
            <a:pPr lvl="0"/>
            <a:r>
              <a:rPr lang="ro-RO" sz="1200" kern="1200" dirty="0" smtClean="0">
                <a:solidFill>
                  <a:schemeClr val="tx1"/>
                </a:solidFill>
                <a:effectLst/>
                <a:latin typeface="+mn-lt"/>
                <a:ea typeface="+mn-ea"/>
                <a:cs typeface="+mn-cs"/>
              </a:rPr>
              <a:t>Szervezzenek egy hetes román nyelvű csereprogramokat a vakációk folyamán, melyek szereplői térségünkben élő elemista, gimnazista, középiskolás magyar ajkú gyerekek és román vidéken élő román gyerekek. Tegyék elérhetővé minden településen azt, hogy az elemista és gimnazista tanulók heti rendszerességgel költségtérítés nélkül játékosan tanulják az élő román nyelvet. </a:t>
            </a:r>
          </a:p>
          <a:p>
            <a:pPr lvl="0"/>
            <a:r>
              <a:rPr lang="ro-RO" sz="1200" kern="1200" dirty="0" smtClean="0">
                <a:solidFill>
                  <a:schemeClr val="tx1"/>
                </a:solidFill>
                <a:effectLst/>
                <a:latin typeface="+mn-lt"/>
                <a:ea typeface="+mn-ea"/>
                <a:cs typeface="+mn-cs"/>
              </a:rPr>
              <a:t>Hargita Megye Tanácsának honlapján legyen elérhető egy platform, amely interaktív feladatokkal segíti a román nyelv megtanulását térségünkben. A platformot olyan szakemberek hozzák létre, akik nyelvtanárok és ismerik Hargita megye nyelvi sajátosságait. </a:t>
            </a:r>
          </a:p>
          <a:p>
            <a:endParaRPr lang="ro-RO" dirty="0"/>
          </a:p>
        </p:txBody>
      </p:sp>
      <p:sp>
        <p:nvSpPr>
          <p:cNvPr id="4" name="Slide Number Placeholder 3"/>
          <p:cNvSpPr>
            <a:spLocks noGrp="1"/>
          </p:cNvSpPr>
          <p:nvPr>
            <p:ph type="sldNum" sz="quarter" idx="10"/>
          </p:nvPr>
        </p:nvSpPr>
        <p:spPr/>
        <p:txBody>
          <a:bodyPr/>
          <a:lstStyle/>
          <a:p>
            <a:fld id="{2B324E8C-21E9-47C0-822A-005A2C5419D5}" type="slidenum">
              <a:rPr lang="ro-RO" smtClean="0"/>
              <a:t>9</a:t>
            </a:fld>
            <a:endParaRPr lang="ro-RO"/>
          </a:p>
        </p:txBody>
      </p:sp>
    </p:spTree>
    <p:extLst>
      <p:ext uri="{BB962C8B-B14F-4D97-AF65-F5344CB8AC3E}">
        <p14:creationId xmlns:p14="http://schemas.microsoft.com/office/powerpoint/2010/main" val="421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o-RO"/>
          </a:p>
        </p:txBody>
      </p:sp>
      <p:sp>
        <p:nvSpPr>
          <p:cNvPr id="4" name="Date Placeholder 3"/>
          <p:cNvSpPr>
            <a:spLocks noGrp="1"/>
          </p:cNvSpPr>
          <p:nvPr>
            <p:ph type="dt" sz="half" idx="10"/>
          </p:nvPr>
        </p:nvSpPr>
        <p:spPr/>
        <p:txBody>
          <a:bodyPr/>
          <a:lstStyle/>
          <a:p>
            <a:fld id="{44E50509-4B6F-4443-97EC-5E2367D46475}" type="datetimeFigureOut">
              <a:rPr lang="ro-RO" smtClean="0"/>
              <a:t>13.07.2018</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1911747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44E50509-4B6F-4443-97EC-5E2367D46475}" type="datetimeFigureOut">
              <a:rPr lang="ro-RO" smtClean="0"/>
              <a:t>13.07.2018</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1824056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E50509-4B6F-4443-97EC-5E2367D46475}" type="datetimeFigureOut">
              <a:rPr lang="ro-RO" smtClean="0"/>
              <a:t>13.07.2018</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329010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Date Placeholder 4"/>
          <p:cNvSpPr>
            <a:spLocks noGrp="1"/>
          </p:cNvSpPr>
          <p:nvPr>
            <p:ph type="dt" sz="half" idx="10"/>
          </p:nvPr>
        </p:nvSpPr>
        <p:spPr/>
        <p:txBody>
          <a:bodyPr/>
          <a:lstStyle/>
          <a:p>
            <a:fld id="{44E50509-4B6F-4443-97EC-5E2367D46475}" type="datetimeFigureOut">
              <a:rPr lang="ro-RO" smtClean="0"/>
              <a:t>13.07.2018</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3132547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Date Placeholder 6"/>
          <p:cNvSpPr>
            <a:spLocks noGrp="1"/>
          </p:cNvSpPr>
          <p:nvPr>
            <p:ph type="dt" sz="half" idx="10"/>
          </p:nvPr>
        </p:nvSpPr>
        <p:spPr/>
        <p:txBody>
          <a:bodyPr/>
          <a:lstStyle/>
          <a:p>
            <a:fld id="{44E50509-4B6F-4443-97EC-5E2367D46475}" type="datetimeFigureOut">
              <a:rPr lang="ro-RO" smtClean="0"/>
              <a:t>13.07.2018</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1201097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Date Placeholder 2"/>
          <p:cNvSpPr>
            <a:spLocks noGrp="1"/>
          </p:cNvSpPr>
          <p:nvPr>
            <p:ph type="dt" sz="half" idx="10"/>
          </p:nvPr>
        </p:nvSpPr>
        <p:spPr/>
        <p:txBody>
          <a:bodyPr/>
          <a:lstStyle/>
          <a:p>
            <a:fld id="{44E50509-4B6F-4443-97EC-5E2367D46475}" type="datetimeFigureOut">
              <a:rPr lang="ro-RO" smtClean="0"/>
              <a:t>13.07.2018</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3085704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50509-4B6F-4443-97EC-5E2367D46475}" type="datetimeFigureOut">
              <a:rPr lang="ro-RO" smtClean="0"/>
              <a:t>13.07.2018</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1887608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E50509-4B6F-4443-97EC-5E2367D46475}" type="datetimeFigureOut">
              <a:rPr lang="ro-RO" smtClean="0"/>
              <a:t>13.07.2018</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3637752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E50509-4B6F-4443-97EC-5E2367D46475}" type="datetimeFigureOut">
              <a:rPr lang="ro-RO" smtClean="0"/>
              <a:t>13.07.2018</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4205700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44E50509-4B6F-4443-97EC-5E2367D46475}" type="datetimeFigureOut">
              <a:rPr lang="ro-RO" smtClean="0"/>
              <a:t>13.07.2018</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2515084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p>
            <a:fld id="{44E50509-4B6F-4443-97EC-5E2367D46475}" type="datetimeFigureOut">
              <a:rPr lang="ro-RO" smtClean="0"/>
              <a:t>13.07.2018</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B257927-2D25-42A3-BC05-C671A6B19357}" type="slidenum">
              <a:rPr lang="ro-RO" smtClean="0"/>
              <a:t>‹#›</a:t>
            </a:fld>
            <a:endParaRPr lang="ro-RO"/>
          </a:p>
        </p:txBody>
      </p:sp>
    </p:spTree>
    <p:extLst>
      <p:ext uri="{BB962C8B-B14F-4D97-AF65-F5344CB8AC3E}">
        <p14:creationId xmlns:p14="http://schemas.microsoft.com/office/powerpoint/2010/main" val="3422210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o-R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E50509-4B6F-4443-97EC-5E2367D46475}" type="datetimeFigureOut">
              <a:rPr lang="ro-RO" smtClean="0"/>
              <a:t>13.07.2018</a:t>
            </a:fld>
            <a:endParaRPr lang="ro-R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57927-2D25-42A3-BC05-C671A6B19357}" type="slidenum">
              <a:rPr lang="ro-RO" smtClean="0"/>
              <a:t>‹#›</a:t>
            </a:fld>
            <a:endParaRPr lang="ro-RO"/>
          </a:p>
        </p:txBody>
      </p:sp>
    </p:spTree>
    <p:extLst>
      <p:ext uri="{BB962C8B-B14F-4D97-AF65-F5344CB8AC3E}">
        <p14:creationId xmlns:p14="http://schemas.microsoft.com/office/powerpoint/2010/main" val="2622706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212976"/>
            <a:ext cx="7772400" cy="1470025"/>
          </a:xfrm>
        </p:spPr>
        <p:txBody>
          <a:bodyPr>
            <a:normAutofit fontScale="90000"/>
          </a:bodyPr>
          <a:lstStyle/>
          <a:p>
            <a:r>
              <a:rPr lang="ro-RO" sz="4000" b="1" dirty="0" smtClean="0">
                <a:latin typeface="Andalus" panose="02020603050405020304" pitchFamily="18" charset="-78"/>
                <a:cs typeface="Andalus" panose="02020603050405020304" pitchFamily="18" charset="-78"/>
              </a:rPr>
              <a:t/>
            </a:r>
            <a:br>
              <a:rPr lang="ro-RO" sz="4000" b="1" dirty="0" smtClean="0">
                <a:latin typeface="Andalus" panose="02020603050405020304" pitchFamily="18" charset="-78"/>
                <a:cs typeface="Andalus" panose="02020603050405020304" pitchFamily="18" charset="-78"/>
              </a:rPr>
            </a:br>
            <a:r>
              <a:rPr lang="ro-RO" sz="4000" b="1" dirty="0">
                <a:latin typeface="Andalus" panose="02020603050405020304" pitchFamily="18" charset="-78"/>
                <a:cs typeface="Andalus" panose="02020603050405020304" pitchFamily="18" charset="-78"/>
              </a:rPr>
              <a:t/>
            </a:r>
            <a:br>
              <a:rPr lang="ro-RO" sz="4000" b="1" dirty="0">
                <a:latin typeface="Andalus" panose="02020603050405020304" pitchFamily="18" charset="-78"/>
                <a:cs typeface="Andalus" panose="02020603050405020304" pitchFamily="18" charset="-78"/>
              </a:rPr>
            </a:br>
            <a:r>
              <a:rPr lang="ro-RO" sz="4000" b="1" dirty="0" smtClean="0">
                <a:latin typeface="Andalus" panose="02020603050405020304" pitchFamily="18" charset="-78"/>
                <a:cs typeface="Andalus" panose="02020603050405020304" pitchFamily="18" charset="-78"/>
              </a:rPr>
              <a:t/>
            </a:r>
            <a:br>
              <a:rPr lang="ro-RO" sz="4000" b="1" dirty="0" smtClean="0">
                <a:latin typeface="Andalus" panose="02020603050405020304" pitchFamily="18" charset="-78"/>
                <a:cs typeface="Andalus" panose="02020603050405020304" pitchFamily="18" charset="-78"/>
              </a:rPr>
            </a:br>
            <a:r>
              <a:rPr lang="ro-RO" sz="4000" b="1" dirty="0" smtClean="0">
                <a:latin typeface="Andalus" panose="02020603050405020304" pitchFamily="18" charset="-78"/>
                <a:cs typeface="Andalus" panose="02020603050405020304" pitchFamily="18" charset="-78"/>
              </a:rPr>
              <a:t>Tanulmány </a:t>
            </a:r>
            <a:r>
              <a:rPr lang="ro-RO" sz="4000" b="1" dirty="0" smtClean="0">
                <a:latin typeface="Andalus" panose="02020603050405020304" pitchFamily="18" charset="-78"/>
                <a:cs typeface="Andalus" panose="02020603050405020304" pitchFamily="18" charset="-78"/>
              </a:rPr>
              <a:t/>
            </a:r>
            <a:br>
              <a:rPr lang="ro-RO" sz="4000" b="1" dirty="0" smtClean="0">
                <a:latin typeface="Andalus" panose="02020603050405020304" pitchFamily="18" charset="-78"/>
                <a:cs typeface="Andalus" panose="02020603050405020304" pitchFamily="18" charset="-78"/>
              </a:rPr>
            </a:br>
            <a:r>
              <a:rPr lang="ro-RO" sz="4000" b="1" dirty="0" smtClean="0">
                <a:latin typeface="Andalus" panose="02020603050405020304" pitchFamily="18" charset="-78"/>
                <a:cs typeface="Andalus" panose="02020603050405020304" pitchFamily="18" charset="-78"/>
              </a:rPr>
              <a:t>a román nyelv tanulásáról és tanításáról</a:t>
            </a:r>
            <a:br>
              <a:rPr lang="ro-RO" sz="4000" b="1" dirty="0" smtClean="0">
                <a:latin typeface="Andalus" panose="02020603050405020304" pitchFamily="18" charset="-78"/>
                <a:cs typeface="Andalus" panose="02020603050405020304" pitchFamily="18" charset="-78"/>
              </a:rPr>
            </a:br>
            <a:r>
              <a:rPr lang="ro-RO" sz="4000" b="1" dirty="0" smtClean="0">
                <a:latin typeface="Andalus" panose="02020603050405020304" pitchFamily="18" charset="-78"/>
                <a:cs typeface="Andalus" panose="02020603050405020304" pitchFamily="18" charset="-78"/>
              </a:rPr>
              <a:t>Hargita megye </a:t>
            </a:r>
            <a:r>
              <a:rPr lang="ro-RO" sz="4000" b="1" dirty="0" smtClean="0">
                <a:latin typeface="Andalus" panose="02020603050405020304" pitchFamily="18" charset="-78"/>
                <a:cs typeface="Andalus" panose="02020603050405020304" pitchFamily="18" charset="-78"/>
              </a:rPr>
              <a:t>iskoláiban</a:t>
            </a:r>
            <a:br>
              <a:rPr lang="ro-RO" sz="4000" b="1" dirty="0" smtClean="0">
                <a:latin typeface="Andalus" panose="02020603050405020304" pitchFamily="18" charset="-78"/>
                <a:cs typeface="Andalus" panose="02020603050405020304" pitchFamily="18" charset="-78"/>
              </a:rPr>
            </a:br>
            <a:r>
              <a:rPr lang="ro-RO" sz="4000" b="1" dirty="0" smtClean="0">
                <a:latin typeface="Andalus" panose="02020603050405020304" pitchFamily="18" charset="-78"/>
                <a:cs typeface="Andalus" panose="02020603050405020304" pitchFamily="18" charset="-78"/>
              </a:rPr>
              <a:t>Studiu </a:t>
            </a:r>
            <a:r>
              <a:rPr lang="ro-RO" sz="4000" b="1" dirty="0">
                <a:latin typeface="Andalus" panose="02020603050405020304" pitchFamily="18" charset="-78"/>
                <a:cs typeface="Andalus" panose="02020603050405020304" pitchFamily="18" charset="-78"/>
              </a:rPr>
              <a:t/>
            </a:r>
            <a:br>
              <a:rPr lang="ro-RO" sz="4000" b="1" dirty="0">
                <a:latin typeface="Andalus" panose="02020603050405020304" pitchFamily="18" charset="-78"/>
                <a:cs typeface="Andalus" panose="02020603050405020304" pitchFamily="18" charset="-78"/>
              </a:rPr>
            </a:br>
            <a:r>
              <a:rPr lang="ro-RO" sz="4000" b="1" dirty="0">
                <a:latin typeface="Andalus" panose="02020603050405020304" pitchFamily="18" charset="-78"/>
                <a:cs typeface="Andalus" panose="02020603050405020304" pitchFamily="18" charset="-78"/>
              </a:rPr>
              <a:t>cu privire la învățarea și predarea limbii române în școlile din județul Harghita</a:t>
            </a:r>
            <a:br>
              <a:rPr lang="ro-RO" sz="4000" b="1" dirty="0">
                <a:latin typeface="Andalus" panose="02020603050405020304" pitchFamily="18" charset="-78"/>
                <a:cs typeface="Andalus" panose="02020603050405020304" pitchFamily="18" charset="-78"/>
              </a:rPr>
            </a:br>
            <a:r>
              <a:rPr lang="ro-RO" sz="3600" dirty="0"/>
              <a:t/>
            </a:r>
            <a:br>
              <a:rPr lang="ro-RO" sz="3600" dirty="0"/>
            </a:br>
            <a:r>
              <a:rPr lang="ro-RO" sz="4000" b="1" dirty="0" smtClean="0">
                <a:latin typeface="Andalus" panose="02020603050405020304" pitchFamily="18" charset="-78"/>
                <a:cs typeface="Andalus" panose="02020603050405020304" pitchFamily="18" charset="-78"/>
              </a:rPr>
              <a:t/>
            </a:r>
            <a:br>
              <a:rPr lang="ro-RO" sz="4000" b="1" dirty="0" smtClean="0">
                <a:latin typeface="Andalus" panose="02020603050405020304" pitchFamily="18" charset="-78"/>
                <a:cs typeface="Andalus" panose="02020603050405020304" pitchFamily="18" charset="-78"/>
              </a:rPr>
            </a:br>
            <a:r>
              <a:rPr lang="ro-RO" dirty="0" smtClean="0"/>
              <a:t/>
            </a:r>
            <a:br>
              <a:rPr lang="ro-RO" dirty="0" smtClean="0"/>
            </a:br>
            <a:endParaRPr lang="ro-RO"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95536" y="260648"/>
            <a:ext cx="1512168" cy="1224136"/>
          </a:xfrm>
          <a:prstGeom prst="rect">
            <a:avLst/>
          </a:prstGeom>
          <a:noFill/>
          <a:ln>
            <a:noFill/>
          </a:ln>
        </p:spPr>
      </p:pic>
      <p:pic>
        <p:nvPicPr>
          <p:cNvPr id="6" name="Picture 5" descr="men logo 2017"/>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60648"/>
            <a:ext cx="3600400" cy="720080"/>
          </a:xfrm>
          <a:prstGeom prst="rect">
            <a:avLst/>
          </a:prstGeom>
          <a:noFill/>
        </p:spPr>
      </p:pic>
      <p:pic>
        <p:nvPicPr>
          <p:cNvPr id="7" name="Picture 6" descr="logo_isjhr_2017"/>
          <p:cNvPicPr/>
          <p:nvPr/>
        </p:nvPicPr>
        <p:blipFill>
          <a:blip r:embed="rId5">
            <a:extLst>
              <a:ext uri="{28A0092B-C50C-407E-A947-70E740481C1C}">
                <a14:useLocalDpi xmlns:a14="http://schemas.microsoft.com/office/drawing/2010/main" val="0"/>
              </a:ext>
            </a:extLst>
          </a:blip>
          <a:srcRect/>
          <a:stretch>
            <a:fillRect/>
          </a:stretch>
        </p:blipFill>
        <p:spPr bwMode="auto">
          <a:xfrm>
            <a:off x="6516216" y="332656"/>
            <a:ext cx="2256656" cy="1008112"/>
          </a:xfrm>
          <a:prstGeom prst="rect">
            <a:avLst/>
          </a:prstGeom>
          <a:noFill/>
        </p:spPr>
      </p:pic>
    </p:spTree>
    <p:extLst>
      <p:ext uri="{BB962C8B-B14F-4D97-AF65-F5344CB8AC3E}">
        <p14:creationId xmlns:p14="http://schemas.microsoft.com/office/powerpoint/2010/main" val="38983062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978" y="44624"/>
            <a:ext cx="8229600" cy="720080"/>
          </a:xfrm>
        </p:spPr>
        <p:txBody>
          <a:bodyPr>
            <a:normAutofit fontScale="90000"/>
          </a:bodyPr>
          <a:lstStyle/>
          <a:p>
            <a:r>
              <a:rPr lang="ro-RO" dirty="0" smtClean="0"/>
              <a:t>M</a:t>
            </a:r>
            <a:r>
              <a:rPr lang="hu-HU" dirty="0" smtClean="0"/>
              <a:t>ódszertan/</a:t>
            </a:r>
            <a:r>
              <a:rPr lang="ro-RO" dirty="0"/>
              <a:t>M</a:t>
            </a:r>
            <a:r>
              <a:rPr lang="hu-HU" dirty="0"/>
              <a:t>etodologie</a:t>
            </a:r>
            <a:endParaRPr lang="ro-RO" dirty="0"/>
          </a:p>
        </p:txBody>
      </p:sp>
      <p:sp>
        <p:nvSpPr>
          <p:cNvPr id="3" name="Content Placeholder 2"/>
          <p:cNvSpPr>
            <a:spLocks noGrp="1"/>
          </p:cNvSpPr>
          <p:nvPr>
            <p:ph idx="1"/>
          </p:nvPr>
        </p:nvSpPr>
        <p:spPr>
          <a:xfrm>
            <a:off x="539552" y="4221088"/>
            <a:ext cx="8229600" cy="2547163"/>
          </a:xfrm>
        </p:spPr>
        <p:txBody>
          <a:bodyPr>
            <a:normAutofit fontScale="62500" lnSpcReduction="20000"/>
          </a:bodyPr>
          <a:lstStyle/>
          <a:p>
            <a:pPr marL="0" indent="0" algn="just">
              <a:buNone/>
            </a:pPr>
            <a:r>
              <a:rPr lang="ro-RO" b="1" dirty="0" smtClean="0">
                <a:latin typeface="Andalus" panose="02020603050405020304" pitchFamily="18" charset="-78"/>
                <a:cs typeface="Andalus" panose="02020603050405020304" pitchFamily="18" charset="-78"/>
              </a:rPr>
              <a:t>A kutatás célja: </a:t>
            </a:r>
          </a:p>
          <a:p>
            <a:pPr algn="just">
              <a:buFont typeface="Wingdings" panose="05000000000000000000" pitchFamily="2" charset="2"/>
              <a:buChar char="Ø"/>
            </a:pPr>
            <a:r>
              <a:rPr lang="ro-RO" dirty="0" smtClean="0">
                <a:latin typeface="Andalus" panose="02020603050405020304" pitchFamily="18" charset="-78"/>
                <a:cs typeface="Andalus" panose="02020603050405020304" pitchFamily="18" charset="-78"/>
              </a:rPr>
              <a:t>Segíteni a fiatalokat, hogy örömmel tanulják a román nyelvet</a:t>
            </a:r>
          </a:p>
          <a:p>
            <a:pPr algn="just">
              <a:buFont typeface="Wingdings" panose="05000000000000000000" pitchFamily="2" charset="2"/>
              <a:buChar char="Ø"/>
            </a:pPr>
            <a:r>
              <a:rPr lang="ro-RO" dirty="0" smtClean="0">
                <a:latin typeface="Andalus" panose="02020603050405020304" pitchFamily="18" charset="-78"/>
                <a:cs typeface="Andalus" panose="02020603050405020304" pitchFamily="18" charset="-78"/>
              </a:rPr>
              <a:t>Objekt</a:t>
            </a:r>
            <a:r>
              <a:rPr lang="hu-HU" dirty="0">
                <a:latin typeface="Andalus" panose="02020603050405020304" pitchFamily="18" charset="-78"/>
                <a:cs typeface="Andalus" panose="02020603050405020304" pitchFamily="18" charset="-78"/>
              </a:rPr>
              <a:t>ív képet törekszik </a:t>
            </a:r>
            <a:r>
              <a:rPr lang="ro-RO" dirty="0">
                <a:latin typeface="Andalus" panose="02020603050405020304" pitchFamily="18" charset="-78"/>
                <a:cs typeface="Andalus" panose="02020603050405020304" pitchFamily="18" charset="-78"/>
              </a:rPr>
              <a:t>nyújtani a témára vonatkozóan számos ismeret, tapasztalat, meglátás egybegyűjtésével, feldolgozásával</a:t>
            </a:r>
            <a:r>
              <a:rPr lang="ro-RO" dirty="0" smtClean="0">
                <a:latin typeface="Andalus" panose="02020603050405020304" pitchFamily="18" charset="-78"/>
                <a:cs typeface="Andalus" panose="02020603050405020304" pitchFamily="18" charset="-78"/>
              </a:rPr>
              <a:t>.</a:t>
            </a:r>
          </a:p>
          <a:p>
            <a:pPr marL="0" indent="0" algn="just">
              <a:buNone/>
            </a:pPr>
            <a:r>
              <a:rPr lang="ro-RO" b="1" dirty="0">
                <a:latin typeface="Andalus" panose="02020603050405020304" pitchFamily="18" charset="-78"/>
                <a:cs typeface="Andalus" panose="02020603050405020304" pitchFamily="18" charset="-78"/>
              </a:rPr>
              <a:t>Scop:</a:t>
            </a:r>
          </a:p>
          <a:p>
            <a:pPr algn="just">
              <a:buFont typeface="Wingdings" panose="05000000000000000000" pitchFamily="2" charset="2"/>
              <a:buChar char="Ø"/>
            </a:pPr>
            <a:r>
              <a:rPr lang="ro-RO" dirty="0">
                <a:latin typeface="Andalus" panose="02020603050405020304" pitchFamily="18" charset="-78"/>
                <a:cs typeface="Andalus" panose="02020603050405020304" pitchFamily="18" charset="-78"/>
              </a:rPr>
              <a:t>Sprijinirea tinerilor în a învăța cu plăcere limba română.</a:t>
            </a:r>
          </a:p>
          <a:p>
            <a:pPr algn="just">
              <a:buFont typeface="Wingdings" panose="05000000000000000000" pitchFamily="2" charset="2"/>
              <a:buChar char="Ø"/>
            </a:pPr>
            <a:r>
              <a:rPr lang="ro-RO" dirty="0">
                <a:latin typeface="Andalus" panose="02020603050405020304" pitchFamily="18" charset="-78"/>
                <a:cs typeface="Andalus" panose="02020603050405020304" pitchFamily="18" charset="-78"/>
              </a:rPr>
              <a:t>Obținerea unei imagini obiective asupra temei prin colectarea și prelucrarea cunoștințelor și experiențelor din acest domeniu. </a:t>
            </a:r>
          </a:p>
          <a:p>
            <a:pPr algn="just">
              <a:buFont typeface="Wingdings" panose="05000000000000000000" pitchFamily="2" charset="2"/>
              <a:buChar char="Ø"/>
            </a:pPr>
            <a:endParaRPr lang="ro-RO" dirty="0">
              <a:latin typeface="Andalus" panose="02020603050405020304" pitchFamily="18" charset="-78"/>
              <a:cs typeface="Andalus" panose="02020603050405020304" pitchFamily="18" charset="-78"/>
            </a:endParaRPr>
          </a:p>
          <a:p>
            <a:endParaRPr lang="ro-RO" dirty="0"/>
          </a:p>
        </p:txBody>
      </p:sp>
      <p:pic>
        <p:nvPicPr>
          <p:cNvPr id="1026" name="Picture 2" descr="C:\Users\hosszuemese\sajat\ROoktatás\ppt\nov20.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7508" y="901744"/>
            <a:ext cx="823866" cy="81747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osszuemese\sajat\ROoktatás\ppt\nov2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26364" y="926599"/>
            <a:ext cx="792087" cy="7677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9552" y="955396"/>
            <a:ext cx="3435556" cy="646331"/>
          </a:xfrm>
          <a:prstGeom prst="rect">
            <a:avLst/>
          </a:prstGeom>
          <a:noFill/>
        </p:spPr>
        <p:txBody>
          <a:bodyPr wrap="none" rtlCol="0">
            <a:spAutoFit/>
          </a:bodyPr>
          <a:lstStyle/>
          <a:p>
            <a:r>
              <a:rPr lang="hu-HU" b="1" dirty="0" smtClean="0">
                <a:latin typeface="Andalus" panose="02020603050405020304" pitchFamily="18" charset="-78"/>
                <a:cs typeface="Andalus" panose="02020603050405020304" pitchFamily="18" charset="-78"/>
              </a:rPr>
              <a:t>A felmérés időpontja </a:t>
            </a:r>
            <a:r>
              <a:rPr lang="hu-HU" b="1" dirty="0" smtClean="0">
                <a:latin typeface="Andalus" panose="02020603050405020304" pitchFamily="18" charset="-78"/>
                <a:cs typeface="Andalus" panose="02020603050405020304" pitchFamily="18" charset="-78"/>
              </a:rPr>
              <a:t>:</a:t>
            </a:r>
          </a:p>
          <a:p>
            <a:r>
              <a:rPr lang="hu-HU" b="1" dirty="0" smtClean="0">
                <a:latin typeface="Andalus" panose="02020603050405020304" pitchFamily="18" charset="-78"/>
                <a:cs typeface="Andalus" panose="02020603050405020304" pitchFamily="18" charset="-78"/>
              </a:rPr>
              <a:t>Perioada </a:t>
            </a:r>
            <a:r>
              <a:rPr lang="hu-HU" b="1" dirty="0">
                <a:latin typeface="Andalus" panose="02020603050405020304" pitchFamily="18" charset="-78"/>
                <a:cs typeface="Andalus" panose="02020603050405020304" pitchFamily="18" charset="-78"/>
              </a:rPr>
              <a:t>de efectuare  a studiului :</a:t>
            </a:r>
            <a:endParaRPr lang="ro-RO" b="1" dirty="0">
              <a:latin typeface="Andalus" panose="02020603050405020304" pitchFamily="18" charset="-78"/>
              <a:cs typeface="Andalus" panose="02020603050405020304" pitchFamily="18" charset="-78"/>
            </a:endParaRPr>
          </a:p>
        </p:txBody>
      </p:sp>
      <p:sp>
        <p:nvSpPr>
          <p:cNvPr id="6" name="Right Arrow 5"/>
          <p:cNvSpPr/>
          <p:nvPr/>
        </p:nvSpPr>
        <p:spPr>
          <a:xfrm>
            <a:off x="5584012" y="1036245"/>
            <a:ext cx="978408" cy="484632"/>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o-RO">
              <a:solidFill>
                <a:srgbClr val="0066FF"/>
              </a:solidFill>
            </a:endParaRPr>
          </a:p>
        </p:txBody>
      </p:sp>
      <p:pic>
        <p:nvPicPr>
          <p:cNvPr id="1028" name="Picture 4" descr="C:\Users\hosszuemese\sajat\ROoktatás\ppt\dia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93738" y="1859783"/>
            <a:ext cx="866463" cy="150113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hosszuemese\sajat\ROoktatás\ppt\Szülő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9304" y="1906022"/>
            <a:ext cx="1325794" cy="14086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hosszuemese\sajat\ROoktatás\ppt\taná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83750" y="2149020"/>
            <a:ext cx="1211897" cy="12118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842580" y="3360917"/>
            <a:ext cx="1152128" cy="646331"/>
          </a:xfrm>
          <a:prstGeom prst="rect">
            <a:avLst/>
          </a:prstGeom>
          <a:noFill/>
        </p:spPr>
        <p:txBody>
          <a:bodyPr wrap="square" rtlCol="0">
            <a:spAutoFit/>
          </a:bodyPr>
          <a:lstStyle/>
          <a:p>
            <a:r>
              <a:rPr lang="hu-HU" dirty="0" smtClean="0">
                <a:latin typeface="Andalus" panose="02020603050405020304" pitchFamily="18" charset="-78"/>
                <a:cs typeface="Andalus" panose="02020603050405020304" pitchFamily="18" charset="-78"/>
              </a:rPr>
              <a:t>833 </a:t>
            </a:r>
            <a:r>
              <a:rPr lang="hu-HU" dirty="0" smtClean="0">
                <a:latin typeface="Andalus" panose="02020603050405020304" pitchFamily="18" charset="-78"/>
                <a:cs typeface="Andalus" panose="02020603050405020304" pitchFamily="18" charset="-78"/>
              </a:rPr>
              <a:t>diák/elevi</a:t>
            </a:r>
            <a:endParaRPr lang="ro-RO" dirty="0">
              <a:latin typeface="Andalus" panose="02020603050405020304" pitchFamily="18" charset="-78"/>
              <a:cs typeface="Andalus" panose="02020603050405020304" pitchFamily="18" charset="-78"/>
            </a:endParaRPr>
          </a:p>
        </p:txBody>
      </p:sp>
      <p:sp>
        <p:nvSpPr>
          <p:cNvPr id="8" name="TextBox 7"/>
          <p:cNvSpPr txBox="1"/>
          <p:nvPr/>
        </p:nvSpPr>
        <p:spPr>
          <a:xfrm>
            <a:off x="3886582" y="3377671"/>
            <a:ext cx="1183906" cy="646331"/>
          </a:xfrm>
          <a:prstGeom prst="rect">
            <a:avLst/>
          </a:prstGeom>
          <a:noFill/>
        </p:spPr>
        <p:txBody>
          <a:bodyPr wrap="square" rtlCol="0">
            <a:spAutoFit/>
          </a:bodyPr>
          <a:lstStyle/>
          <a:p>
            <a:r>
              <a:rPr lang="hu-HU" dirty="0" smtClean="0">
                <a:latin typeface="Andalus" panose="02020603050405020304" pitchFamily="18" charset="-78"/>
                <a:cs typeface="Andalus" panose="02020603050405020304" pitchFamily="18" charset="-78"/>
              </a:rPr>
              <a:t>799 </a:t>
            </a:r>
            <a:r>
              <a:rPr lang="hu-HU" dirty="0" smtClean="0">
                <a:latin typeface="Andalus" panose="02020603050405020304" pitchFamily="18" charset="-78"/>
                <a:cs typeface="Andalus" panose="02020603050405020304" pitchFamily="18" charset="-78"/>
              </a:rPr>
              <a:t>szülő/</a:t>
            </a:r>
          </a:p>
          <a:p>
            <a:r>
              <a:rPr lang="hu-HU" dirty="0" smtClean="0">
                <a:latin typeface="Andalus" panose="02020603050405020304" pitchFamily="18" charset="-78"/>
                <a:cs typeface="Andalus" panose="02020603050405020304" pitchFamily="18" charset="-78"/>
              </a:rPr>
              <a:t>părinţi</a:t>
            </a:r>
            <a:endParaRPr lang="ro-RO" dirty="0">
              <a:latin typeface="Andalus" panose="02020603050405020304" pitchFamily="18" charset="-78"/>
              <a:cs typeface="Andalus" panose="02020603050405020304" pitchFamily="18" charset="-78"/>
            </a:endParaRPr>
          </a:p>
        </p:txBody>
      </p:sp>
      <p:sp>
        <p:nvSpPr>
          <p:cNvPr id="9" name="TextBox 8"/>
          <p:cNvSpPr txBox="1"/>
          <p:nvPr/>
        </p:nvSpPr>
        <p:spPr>
          <a:xfrm>
            <a:off x="5953891" y="3392569"/>
            <a:ext cx="1217058" cy="646331"/>
          </a:xfrm>
          <a:prstGeom prst="rect">
            <a:avLst/>
          </a:prstGeom>
          <a:noFill/>
        </p:spPr>
        <p:txBody>
          <a:bodyPr wrap="square" rtlCol="0">
            <a:spAutoFit/>
          </a:bodyPr>
          <a:lstStyle/>
          <a:p>
            <a:r>
              <a:rPr lang="hu-HU" dirty="0" smtClean="0">
                <a:latin typeface="Andalus" panose="02020603050405020304" pitchFamily="18" charset="-78"/>
                <a:cs typeface="Andalus" panose="02020603050405020304" pitchFamily="18" charset="-78"/>
              </a:rPr>
              <a:t>136 </a:t>
            </a:r>
            <a:r>
              <a:rPr lang="hu-HU" dirty="0" smtClean="0">
                <a:latin typeface="Andalus" panose="02020603050405020304" pitchFamily="18" charset="-78"/>
                <a:cs typeface="Andalus" panose="02020603050405020304" pitchFamily="18" charset="-78"/>
              </a:rPr>
              <a:t>tanár/</a:t>
            </a:r>
          </a:p>
          <a:p>
            <a:r>
              <a:rPr lang="hu-HU" dirty="0" smtClean="0">
                <a:latin typeface="Andalus" panose="02020603050405020304" pitchFamily="18" charset="-78"/>
                <a:cs typeface="Andalus" panose="02020603050405020304" pitchFamily="18" charset="-78"/>
              </a:rPr>
              <a:t>profesori</a:t>
            </a:r>
            <a:endParaRPr lang="ro-RO"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3873919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normAutofit fontScale="90000"/>
          </a:bodyPr>
          <a:lstStyle/>
          <a:p>
            <a:r>
              <a:rPr lang="ro-RO" b="1" dirty="0" smtClean="0">
                <a:latin typeface="Andalus" panose="02020603050405020304" pitchFamily="18" charset="-78"/>
                <a:cs typeface="Andalus" panose="02020603050405020304" pitchFamily="18" charset="-78"/>
              </a:rPr>
              <a:t>A munkacsoport hipotézisei</a:t>
            </a:r>
            <a:r>
              <a:rPr lang="ro-RO" b="1" dirty="0">
                <a:latin typeface="Andalus" panose="02020603050405020304" pitchFamily="18" charset="-78"/>
                <a:cs typeface="Andalus" panose="02020603050405020304" pitchFamily="18" charset="-78"/>
              </a:rPr>
              <a:t>: </a:t>
            </a:r>
            <a:r>
              <a:rPr lang="ro-RO" b="1" dirty="0" smtClean="0">
                <a:latin typeface="Andalus" panose="02020603050405020304" pitchFamily="18" charset="-78"/>
                <a:cs typeface="Andalus" panose="02020603050405020304" pitchFamily="18" charset="-78"/>
              </a:rPr>
              <a:t>/Ipotezele </a:t>
            </a:r>
            <a:r>
              <a:rPr lang="ro-RO" b="1" dirty="0">
                <a:latin typeface="Andalus" panose="02020603050405020304" pitchFamily="18" charset="-78"/>
                <a:cs typeface="Andalus" panose="02020603050405020304" pitchFamily="18" charset="-78"/>
              </a:rPr>
              <a:t>grupului de lucru:</a:t>
            </a:r>
            <a:r>
              <a:rPr lang="ro-RO" dirty="0" smtClean="0"/>
              <a:t/>
            </a:r>
            <a:br>
              <a:rPr lang="ro-RO" dirty="0" smtClean="0"/>
            </a:br>
            <a:endParaRPr lang="ro-RO" dirty="0"/>
          </a:p>
        </p:txBody>
      </p:sp>
      <p:sp>
        <p:nvSpPr>
          <p:cNvPr id="3" name="Content Placeholder 2"/>
          <p:cNvSpPr>
            <a:spLocks noGrp="1"/>
          </p:cNvSpPr>
          <p:nvPr>
            <p:ph idx="1"/>
          </p:nvPr>
        </p:nvSpPr>
        <p:spPr>
          <a:xfrm>
            <a:off x="0" y="1196752"/>
            <a:ext cx="9324528" cy="6912768"/>
          </a:xfrm>
        </p:spPr>
        <p:txBody>
          <a:bodyPr>
            <a:normAutofit/>
          </a:bodyPr>
          <a:lstStyle/>
          <a:p>
            <a:pPr lvl="0">
              <a:buFont typeface="Wingdings" panose="05000000000000000000" pitchFamily="2" charset="2"/>
              <a:buChar char="Ø"/>
            </a:pPr>
            <a:r>
              <a:rPr lang="ro-RO" sz="2800" dirty="0" smtClean="0">
                <a:latin typeface="Andalus" panose="02020603050405020304" pitchFamily="18" charset="-78"/>
                <a:cs typeface="Andalus" panose="02020603050405020304" pitchFamily="18" charset="-78"/>
              </a:rPr>
              <a:t>Fontos </a:t>
            </a:r>
            <a:r>
              <a:rPr lang="ro-RO" sz="2800" dirty="0">
                <a:latin typeface="Andalus" panose="02020603050405020304" pitchFamily="18" charset="-78"/>
                <a:cs typeface="Andalus" panose="02020603050405020304" pitchFamily="18" charset="-78"/>
              </a:rPr>
              <a:t>a román nyelv elsajátítása, ismerete úgy a tanulók, mint szülők, tanárok szerint. </a:t>
            </a:r>
            <a:r>
              <a:rPr lang="ro-RO" sz="2800" dirty="0">
                <a:latin typeface="Andalus" panose="02020603050405020304" pitchFamily="18" charset="-78"/>
                <a:cs typeface="Andalus" panose="02020603050405020304" pitchFamily="18" charset="-78"/>
              </a:rPr>
              <a:t>/ În opinia părinților și a profesorilor este importantă însușirea cunoștințelor de limba și literatura română. </a:t>
            </a:r>
            <a:endParaRPr lang="ro-RO" sz="2800" dirty="0">
              <a:latin typeface="Andalus" panose="02020603050405020304" pitchFamily="18" charset="-78"/>
              <a:cs typeface="Andalus" panose="02020603050405020304" pitchFamily="18" charset="-78"/>
            </a:endParaRPr>
          </a:p>
          <a:p>
            <a:pPr>
              <a:buFont typeface="Wingdings" panose="05000000000000000000" pitchFamily="2" charset="2"/>
              <a:buChar char="Ø"/>
            </a:pPr>
            <a:r>
              <a:rPr lang="ro-RO" sz="2800" dirty="0">
                <a:latin typeface="Andalus" panose="02020603050405020304" pitchFamily="18" charset="-78"/>
                <a:cs typeface="Andalus" panose="02020603050405020304" pitchFamily="18" charset="-78"/>
              </a:rPr>
              <a:t>A román nyelv elsajátítása során a tanulók számos akadályba ütköznek. </a:t>
            </a:r>
            <a:r>
              <a:rPr lang="ro-RO" sz="2800" dirty="0" smtClean="0">
                <a:latin typeface="Andalus" panose="02020603050405020304" pitchFamily="18" charset="-78"/>
                <a:cs typeface="Andalus" panose="02020603050405020304" pitchFamily="18" charset="-78"/>
              </a:rPr>
              <a:t>/ În </a:t>
            </a:r>
            <a:r>
              <a:rPr lang="ro-RO" sz="2800" dirty="0">
                <a:latin typeface="Andalus" panose="02020603050405020304" pitchFamily="18" charset="-78"/>
                <a:cs typeface="Andalus" panose="02020603050405020304" pitchFamily="18" charset="-78"/>
              </a:rPr>
              <a:t>procesul de însușire a limbii române, numeroși elevi întâmpină dificultăți. </a:t>
            </a:r>
            <a:endParaRPr lang="ro-RO" sz="2800" dirty="0">
              <a:latin typeface="Andalus" panose="02020603050405020304" pitchFamily="18" charset="-78"/>
              <a:cs typeface="Andalus" panose="02020603050405020304" pitchFamily="18" charset="-78"/>
            </a:endParaRPr>
          </a:p>
          <a:p>
            <a:pPr>
              <a:buFont typeface="Wingdings" panose="05000000000000000000" pitchFamily="2" charset="2"/>
              <a:buChar char="Ø"/>
            </a:pPr>
            <a:r>
              <a:rPr lang="ro-RO" sz="2800" dirty="0">
                <a:latin typeface="Andalus" panose="02020603050405020304" pitchFamily="18" charset="-78"/>
                <a:cs typeface="Andalus" panose="02020603050405020304" pitchFamily="18" charset="-78"/>
              </a:rPr>
              <a:t>Hiányzik az összhang a tanulási tartalom, ismeretmennyiség, tankönyvek, módszerek és a nyelvtanulás lehetőségei között</a:t>
            </a:r>
            <a:r>
              <a:rPr lang="ro-RO" sz="2800" dirty="0" smtClean="0">
                <a:latin typeface="Andalus" panose="02020603050405020304" pitchFamily="18" charset="-78"/>
                <a:cs typeface="Andalus" panose="02020603050405020304" pitchFamily="18" charset="-78"/>
              </a:rPr>
              <a:t>./ </a:t>
            </a:r>
            <a:r>
              <a:rPr lang="ro-RO" sz="2800" dirty="0">
                <a:latin typeface="Andalus" panose="02020603050405020304" pitchFamily="18" charset="-78"/>
                <a:cs typeface="Andalus" panose="02020603050405020304" pitchFamily="18" charset="-78"/>
              </a:rPr>
              <a:t>Lipsește consensul între curriculum, cunoștințe, manuale, metode de predare și oportunități de învățare a limbii</a:t>
            </a:r>
            <a:r>
              <a:rPr lang="ro-RO" sz="2800" dirty="0" smtClean="0">
                <a:latin typeface="Andalus" panose="02020603050405020304" pitchFamily="18" charset="-78"/>
                <a:cs typeface="Andalus" panose="02020603050405020304" pitchFamily="18" charset="-78"/>
              </a:rPr>
              <a:t>.</a:t>
            </a:r>
            <a:endParaRPr lang="ro-RO" sz="2800"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4035891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959" y="125760"/>
            <a:ext cx="8229600" cy="638944"/>
          </a:xfrm>
        </p:spPr>
        <p:txBody>
          <a:bodyPr>
            <a:normAutofit fontScale="90000"/>
          </a:bodyPr>
          <a:lstStyle/>
          <a:p>
            <a:r>
              <a:rPr lang="hu-HU" dirty="0" smtClean="0">
                <a:latin typeface="Andalus" panose="02020603050405020304" pitchFamily="18" charset="-78"/>
                <a:cs typeface="Andalus" panose="02020603050405020304" pitchFamily="18" charset="-78"/>
              </a:rPr>
              <a:t>Eredmények/Rezultatele</a:t>
            </a:r>
            <a:endParaRPr lang="ro-RO" dirty="0">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p:txBody>
          <a:bodyPr/>
          <a:lstStyle/>
          <a:p>
            <a:endParaRPr lang="ro-RO" dirty="0"/>
          </a:p>
        </p:txBody>
      </p:sp>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85941"/>
            <a:ext cx="6749988" cy="3823179"/>
          </a:xfrm>
          <a:prstGeom prst="rect">
            <a:avLst/>
          </a:prstGeom>
          <a:noFill/>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4355976" y="2852936"/>
            <a:ext cx="4788024" cy="4005065"/>
          </a:xfrm>
          <a:prstGeom prst="rect">
            <a:avLst/>
          </a:prstGeom>
          <a:noFill/>
        </p:spPr>
      </p:pic>
    </p:spTree>
    <p:extLst>
      <p:ext uri="{BB962C8B-B14F-4D97-AF65-F5344CB8AC3E}">
        <p14:creationId xmlns:p14="http://schemas.microsoft.com/office/powerpoint/2010/main" val="3239077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67544" y="476672"/>
            <a:ext cx="7920880" cy="5544616"/>
          </a:xfrm>
          <a:prstGeom prst="rect">
            <a:avLst/>
          </a:prstGeom>
          <a:noFill/>
        </p:spPr>
      </p:pic>
    </p:spTree>
    <p:extLst>
      <p:ext uri="{BB962C8B-B14F-4D97-AF65-F5344CB8AC3E}">
        <p14:creationId xmlns:p14="http://schemas.microsoft.com/office/powerpoint/2010/main" val="2060247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2362098769"/>
              </p:ext>
            </p:extLst>
          </p:nvPr>
        </p:nvGraphicFramePr>
        <p:xfrm>
          <a:off x="3736" y="0"/>
          <a:ext cx="9140264" cy="6093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839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55576" y="620688"/>
            <a:ext cx="7848872" cy="5754598"/>
          </a:xfrm>
          <a:prstGeom prst="rect">
            <a:avLst/>
          </a:prstGeom>
          <a:noFill/>
        </p:spPr>
      </p:pic>
    </p:spTree>
    <p:extLst>
      <p:ext uri="{BB962C8B-B14F-4D97-AF65-F5344CB8AC3E}">
        <p14:creationId xmlns:p14="http://schemas.microsoft.com/office/powerpoint/2010/main" val="239989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562074"/>
          </a:xfrm>
        </p:spPr>
        <p:txBody>
          <a:bodyPr>
            <a:normAutofit fontScale="90000"/>
          </a:bodyPr>
          <a:lstStyle/>
          <a:p>
            <a:r>
              <a:rPr lang="ro-RO" b="1" dirty="0" smtClean="0"/>
              <a:t>Következtetések</a:t>
            </a:r>
            <a:r>
              <a:rPr lang="ro-RO" b="1" dirty="0" smtClean="0"/>
              <a:t>/Concluzii</a:t>
            </a:r>
            <a:r>
              <a:rPr lang="ro-RO" dirty="0"/>
              <a:t/>
            </a:r>
            <a:br>
              <a:rPr lang="ro-RO" dirty="0"/>
            </a:br>
            <a:endParaRPr lang="ro-RO" dirty="0"/>
          </a:p>
        </p:txBody>
      </p:sp>
      <p:sp>
        <p:nvSpPr>
          <p:cNvPr id="3" name="Content Placeholder 2"/>
          <p:cNvSpPr>
            <a:spLocks noGrp="1"/>
          </p:cNvSpPr>
          <p:nvPr>
            <p:ph idx="1"/>
          </p:nvPr>
        </p:nvSpPr>
        <p:spPr>
          <a:xfrm>
            <a:off x="467544" y="1484784"/>
            <a:ext cx="8229600" cy="4525963"/>
          </a:xfrm>
        </p:spPr>
        <p:txBody>
          <a:bodyPr>
            <a:normAutofit fontScale="62500" lnSpcReduction="20000"/>
          </a:bodyPr>
          <a:lstStyle/>
          <a:p>
            <a:pPr>
              <a:buFont typeface="Wingdings" panose="05000000000000000000" pitchFamily="2" charset="2"/>
              <a:buChar char="Ø"/>
            </a:pPr>
            <a:r>
              <a:rPr lang="ro-RO" dirty="0">
                <a:latin typeface="Andalus" panose="02020603050405020304" pitchFamily="18" charset="-78"/>
                <a:cs typeface="Andalus" panose="02020603050405020304" pitchFamily="18" charset="-78"/>
              </a:rPr>
              <a:t>A szülők ötöd része tud nagyon jól </a:t>
            </a:r>
            <a:r>
              <a:rPr lang="ro-RO" dirty="0">
                <a:latin typeface="Andalus" panose="02020603050405020304" pitchFamily="18" charset="-78"/>
                <a:cs typeface="Andalus" panose="02020603050405020304" pitchFamily="18" charset="-78"/>
              </a:rPr>
              <a:t>románul/O cincime din totalul părinților știu foarte bine limba română. </a:t>
            </a:r>
            <a:endParaRPr lang="ro-RO" dirty="0" smtClean="0">
              <a:latin typeface="Andalus" panose="02020603050405020304" pitchFamily="18" charset="-78"/>
              <a:cs typeface="Andalus" panose="02020603050405020304" pitchFamily="18" charset="-78"/>
            </a:endParaRPr>
          </a:p>
          <a:p>
            <a:pPr>
              <a:buFont typeface="Wingdings" panose="05000000000000000000" pitchFamily="2" charset="2"/>
              <a:buChar char="Ø"/>
            </a:pPr>
            <a:r>
              <a:rPr lang="ro-RO" dirty="0">
                <a:latin typeface="Andalus" panose="02020603050405020304" pitchFamily="18" charset="-78"/>
                <a:cs typeface="Andalus" panose="02020603050405020304" pitchFamily="18" charset="-78"/>
              </a:rPr>
              <a:t>A tanulók nem kedvelik a román </a:t>
            </a:r>
            <a:r>
              <a:rPr lang="ro-RO" dirty="0" smtClean="0">
                <a:latin typeface="Andalus" panose="02020603050405020304" pitchFamily="18" charset="-78"/>
                <a:cs typeface="Andalus" panose="02020603050405020304" pitchFamily="18" charset="-78"/>
              </a:rPr>
              <a:t>nyelvet </a:t>
            </a:r>
            <a:r>
              <a:rPr lang="ro-RO" dirty="0" smtClean="0">
                <a:latin typeface="Andalus" panose="02020603050405020304" pitchFamily="18" charset="-78"/>
                <a:cs typeface="Andalus" panose="02020603050405020304" pitchFamily="18" charset="-78"/>
              </a:rPr>
              <a:t>/</a:t>
            </a:r>
            <a:r>
              <a:rPr lang="ro-RO" dirty="0" smtClean="0">
                <a:latin typeface="Andalus" panose="02020603050405020304" pitchFamily="18" charset="-78"/>
                <a:cs typeface="Andalus" panose="02020603050405020304" pitchFamily="18" charset="-78"/>
              </a:rPr>
              <a:t>Elevilor </a:t>
            </a:r>
            <a:r>
              <a:rPr lang="ro-RO" dirty="0">
                <a:latin typeface="Andalus" panose="02020603050405020304" pitchFamily="18" charset="-78"/>
                <a:cs typeface="Andalus" panose="02020603050405020304" pitchFamily="18" charset="-78"/>
              </a:rPr>
              <a:t>nu le este pe plac limba română</a:t>
            </a:r>
            <a:r>
              <a:rPr lang="ro-RO" dirty="0" smtClean="0">
                <a:latin typeface="Andalus" panose="02020603050405020304" pitchFamily="18" charset="-78"/>
                <a:cs typeface="Andalus" panose="02020603050405020304" pitchFamily="18" charset="-78"/>
              </a:rPr>
              <a:t>:</a:t>
            </a:r>
            <a:endParaRPr lang="ro-RO" dirty="0" smtClean="0">
              <a:latin typeface="Andalus" panose="02020603050405020304" pitchFamily="18" charset="-78"/>
              <a:cs typeface="Andalus" panose="02020603050405020304" pitchFamily="18" charset="-78"/>
            </a:endParaRPr>
          </a:p>
          <a:p>
            <a:pPr marL="0" indent="0">
              <a:buNone/>
            </a:pPr>
            <a:r>
              <a:rPr lang="ro-RO" dirty="0">
                <a:latin typeface="Andalus" panose="02020603050405020304" pitchFamily="18" charset="-78"/>
                <a:cs typeface="Andalus" panose="02020603050405020304" pitchFamily="18" charset="-78"/>
              </a:rPr>
              <a:t>	</a:t>
            </a:r>
            <a:r>
              <a:rPr lang="ro-RO" dirty="0" smtClean="0">
                <a:latin typeface="Andalus" panose="02020603050405020304" pitchFamily="18" charset="-78"/>
                <a:cs typeface="Andalus" panose="02020603050405020304" pitchFamily="18" charset="-78"/>
              </a:rPr>
              <a:t>Ennek </a:t>
            </a:r>
            <a:r>
              <a:rPr lang="ro-RO" dirty="0">
                <a:latin typeface="Andalus" panose="02020603050405020304" pitchFamily="18" charset="-78"/>
                <a:cs typeface="Andalus" panose="02020603050405020304" pitchFamily="18" charset="-78"/>
              </a:rPr>
              <a:t>okai: </a:t>
            </a:r>
            <a:r>
              <a:rPr lang="ro-RO" dirty="0">
                <a:latin typeface="Andalus" panose="02020603050405020304" pitchFamily="18" charset="-78"/>
                <a:cs typeface="Andalus" panose="02020603050405020304" pitchFamily="18" charset="-78"/>
              </a:rPr>
              <a:t>/Cauze: </a:t>
            </a:r>
            <a:endParaRPr lang="ro-RO" dirty="0" smtClean="0">
              <a:latin typeface="Andalus" panose="02020603050405020304" pitchFamily="18" charset="-78"/>
              <a:cs typeface="Andalus" panose="02020603050405020304" pitchFamily="18" charset="-78"/>
            </a:endParaRPr>
          </a:p>
          <a:p>
            <a:pPr lvl="2"/>
            <a:r>
              <a:rPr lang="ro-RO" dirty="0" smtClean="0">
                <a:latin typeface="Andalus" panose="02020603050405020304" pitchFamily="18" charset="-78"/>
                <a:cs typeface="Andalus" panose="02020603050405020304" pitchFamily="18" charset="-78"/>
              </a:rPr>
              <a:t>Nincs lehetőség </a:t>
            </a:r>
            <a:r>
              <a:rPr lang="ro-RO" dirty="0">
                <a:latin typeface="Andalus" panose="02020603050405020304" pitchFamily="18" charset="-78"/>
                <a:cs typeface="Andalus" panose="02020603050405020304" pitchFamily="18" charset="-78"/>
              </a:rPr>
              <a:t>gyakorolni/Nu există oportunități de utilizare a </a:t>
            </a:r>
            <a:r>
              <a:rPr lang="ro-RO" dirty="0" smtClean="0">
                <a:latin typeface="Andalus" panose="02020603050405020304" pitchFamily="18" charset="-78"/>
                <a:cs typeface="Andalus" panose="02020603050405020304" pitchFamily="18" charset="-78"/>
              </a:rPr>
              <a:t>limbii</a:t>
            </a:r>
            <a:endParaRPr lang="ro-RO" dirty="0" smtClean="0">
              <a:latin typeface="Andalus" panose="02020603050405020304" pitchFamily="18" charset="-78"/>
              <a:cs typeface="Andalus" panose="02020603050405020304" pitchFamily="18" charset="-78"/>
            </a:endParaRPr>
          </a:p>
          <a:p>
            <a:pPr lvl="2"/>
            <a:r>
              <a:rPr lang="ro-RO" dirty="0" smtClean="0">
                <a:latin typeface="Andalus" panose="02020603050405020304" pitchFamily="18" charset="-78"/>
                <a:cs typeface="Andalus" panose="02020603050405020304" pitchFamily="18" charset="-78"/>
              </a:rPr>
              <a:t>Túl </a:t>
            </a:r>
            <a:r>
              <a:rPr lang="ro-RO" dirty="0">
                <a:latin typeface="Andalus" panose="02020603050405020304" pitchFamily="18" charset="-78"/>
                <a:cs typeface="Andalus" panose="02020603050405020304" pitchFamily="18" charset="-78"/>
              </a:rPr>
              <a:t>sok az elvárás </a:t>
            </a:r>
            <a:r>
              <a:rPr lang="ro-RO" dirty="0">
                <a:latin typeface="Andalus" panose="02020603050405020304" pitchFamily="18" charset="-78"/>
                <a:cs typeface="Andalus" panose="02020603050405020304" pitchFamily="18" charset="-78"/>
              </a:rPr>
              <a:t>iskolában/Sunt mari așteptările la </a:t>
            </a:r>
            <a:r>
              <a:rPr lang="ro-RO" dirty="0" smtClean="0">
                <a:latin typeface="Andalus" panose="02020603050405020304" pitchFamily="18" charset="-78"/>
                <a:cs typeface="Andalus" panose="02020603050405020304" pitchFamily="18" charset="-78"/>
              </a:rPr>
              <a:t>școala</a:t>
            </a:r>
            <a:endParaRPr lang="ro-RO" dirty="0" smtClean="0">
              <a:latin typeface="Andalus" panose="02020603050405020304" pitchFamily="18" charset="-78"/>
              <a:cs typeface="Andalus" panose="02020603050405020304" pitchFamily="18" charset="-78"/>
            </a:endParaRPr>
          </a:p>
          <a:p>
            <a:pPr lvl="2"/>
            <a:r>
              <a:rPr lang="ro-RO" dirty="0">
                <a:latin typeface="Andalus" panose="02020603050405020304" pitchFamily="18" charset="-78"/>
                <a:cs typeface="Andalus" panose="02020603050405020304" pitchFamily="18" charset="-78"/>
              </a:rPr>
              <a:t>R</a:t>
            </a:r>
            <a:r>
              <a:rPr lang="ro-RO" dirty="0" smtClean="0">
                <a:latin typeface="Andalus" panose="02020603050405020304" pitchFamily="18" charset="-78"/>
                <a:cs typeface="Andalus" panose="02020603050405020304" pitchFamily="18" charset="-78"/>
              </a:rPr>
              <a:t>omántanulásban </a:t>
            </a:r>
            <a:r>
              <a:rPr lang="ro-RO" dirty="0">
                <a:latin typeface="Andalus" panose="02020603050405020304" pitchFamily="18" charset="-78"/>
                <a:cs typeface="Andalus" panose="02020603050405020304" pitchFamily="18" charset="-78"/>
              </a:rPr>
              <a:t>nincs </a:t>
            </a:r>
            <a:r>
              <a:rPr lang="ro-RO" dirty="0">
                <a:latin typeface="Andalus" panose="02020603050405020304" pitchFamily="18" charset="-78"/>
                <a:cs typeface="Andalus" panose="02020603050405020304" pitchFamily="18" charset="-78"/>
              </a:rPr>
              <a:t>sikerélményük/Nu au sentimentul reușitei în procesul de însușire al </a:t>
            </a:r>
            <a:r>
              <a:rPr lang="ro-RO" dirty="0" smtClean="0">
                <a:latin typeface="Andalus" panose="02020603050405020304" pitchFamily="18" charset="-78"/>
                <a:cs typeface="Andalus" panose="02020603050405020304" pitchFamily="18" charset="-78"/>
              </a:rPr>
              <a:t>limbii</a:t>
            </a:r>
            <a:endParaRPr lang="ro-RO" dirty="0" smtClean="0">
              <a:latin typeface="Andalus" panose="02020603050405020304" pitchFamily="18" charset="-78"/>
              <a:cs typeface="Andalus" panose="02020603050405020304" pitchFamily="18" charset="-78"/>
            </a:endParaRPr>
          </a:p>
          <a:p>
            <a:pPr lvl="2"/>
            <a:r>
              <a:rPr lang="ro-RO" dirty="0" smtClean="0">
                <a:latin typeface="Andalus" panose="02020603050405020304" pitchFamily="18" charset="-78"/>
                <a:cs typeface="Andalus" panose="02020603050405020304" pitchFamily="18" charset="-78"/>
              </a:rPr>
              <a:t>Ahogyan </a:t>
            </a:r>
            <a:r>
              <a:rPr lang="ro-RO" dirty="0">
                <a:latin typeface="Andalus" panose="02020603050405020304" pitchFamily="18" charset="-78"/>
                <a:cs typeface="Andalus" panose="02020603050405020304" pitchFamily="18" charset="-78"/>
              </a:rPr>
              <a:t>tanítják a románt, az nem </a:t>
            </a:r>
            <a:r>
              <a:rPr lang="ro-RO" dirty="0">
                <a:latin typeface="Andalus" panose="02020603050405020304" pitchFamily="18" charset="-78"/>
                <a:cs typeface="Andalus" panose="02020603050405020304" pitchFamily="18" charset="-78"/>
              </a:rPr>
              <a:t>érdekes/Predarea limbii române nu stârnește interesul în rândul </a:t>
            </a:r>
            <a:r>
              <a:rPr lang="ro-RO" dirty="0" smtClean="0">
                <a:latin typeface="Andalus" panose="02020603050405020304" pitchFamily="18" charset="-78"/>
                <a:cs typeface="Andalus" panose="02020603050405020304" pitchFamily="18" charset="-78"/>
              </a:rPr>
              <a:t>elevilor</a:t>
            </a:r>
            <a:endParaRPr lang="ro-RO" dirty="0" smtClean="0">
              <a:latin typeface="Andalus" panose="02020603050405020304" pitchFamily="18" charset="-78"/>
              <a:cs typeface="Andalus" panose="02020603050405020304" pitchFamily="18" charset="-78"/>
            </a:endParaRPr>
          </a:p>
          <a:p>
            <a:pPr marL="914400" lvl="2" indent="0">
              <a:buNone/>
            </a:pPr>
            <a:endParaRPr lang="ro-RO" dirty="0" smtClean="0">
              <a:latin typeface="Andalus" panose="02020603050405020304" pitchFamily="18" charset="-78"/>
              <a:cs typeface="Andalus" panose="02020603050405020304" pitchFamily="18" charset="-78"/>
            </a:endParaRPr>
          </a:p>
          <a:p>
            <a:pPr>
              <a:buFont typeface="Wingdings" panose="05000000000000000000" pitchFamily="2" charset="2"/>
              <a:buChar char="Ø"/>
            </a:pPr>
            <a:r>
              <a:rPr lang="hu-HU" dirty="0" smtClean="0">
                <a:latin typeface="Andalus" panose="02020603050405020304" pitchFamily="18" charset="-78"/>
                <a:cs typeface="Andalus" panose="02020603050405020304" pitchFamily="18" charset="-78"/>
              </a:rPr>
              <a:t>A szóbeli önkifejezéssel van a diákoknak a legnagyobb problémája </a:t>
            </a:r>
            <a:r>
              <a:rPr lang="hu-HU" dirty="0">
                <a:latin typeface="Andalus" panose="02020603050405020304" pitchFamily="18" charset="-78"/>
                <a:cs typeface="Andalus" panose="02020603050405020304" pitchFamily="18" charset="-78"/>
              </a:rPr>
              <a:t>/Cea mai mare problemă pe care o întâmpin ă elevii este exprimarea orală. </a:t>
            </a:r>
            <a:endParaRPr lang="hu-HU" dirty="0" smtClean="0">
              <a:latin typeface="Andalus" panose="02020603050405020304" pitchFamily="18" charset="-78"/>
              <a:cs typeface="Andalus" panose="02020603050405020304" pitchFamily="18" charset="-78"/>
            </a:endParaRPr>
          </a:p>
          <a:p>
            <a:pPr>
              <a:buFont typeface="Wingdings" panose="05000000000000000000" pitchFamily="2" charset="2"/>
              <a:buChar char="Ø"/>
            </a:pPr>
            <a:r>
              <a:rPr lang="hu-HU" dirty="0" smtClean="0">
                <a:latin typeface="Andalus" panose="02020603050405020304" pitchFamily="18" charset="-78"/>
                <a:cs typeface="Andalus" panose="02020603050405020304" pitchFamily="18" charset="-78"/>
              </a:rPr>
              <a:t>A beszélt nyelv elsajátítása fontosabb, </a:t>
            </a:r>
            <a:r>
              <a:rPr lang="ro-RO" dirty="0" smtClean="0">
                <a:latin typeface="Andalus" panose="02020603050405020304" pitchFamily="18" charset="-78"/>
                <a:cs typeface="Andalus" panose="02020603050405020304" pitchFamily="18" charset="-78"/>
              </a:rPr>
              <a:t>mint </a:t>
            </a:r>
            <a:r>
              <a:rPr lang="ro-RO" dirty="0">
                <a:latin typeface="Andalus" panose="02020603050405020304" pitchFamily="18" charset="-78"/>
                <a:cs typeface="Andalus" panose="02020603050405020304" pitchFamily="18" charset="-78"/>
              </a:rPr>
              <a:t>a vizsgákon való jó eredmények elérése. </a:t>
            </a:r>
            <a:r>
              <a:rPr lang="ro-RO" dirty="0" smtClean="0">
                <a:latin typeface="Andalus" panose="02020603050405020304" pitchFamily="18" charset="-78"/>
                <a:cs typeface="Andalus" panose="02020603050405020304" pitchFamily="18" charset="-78"/>
              </a:rPr>
              <a:t>/</a:t>
            </a:r>
            <a:r>
              <a:rPr lang="hu-HU" dirty="0">
                <a:latin typeface="Andalus" panose="02020603050405020304" pitchFamily="18" charset="-78"/>
                <a:cs typeface="Andalus" panose="02020603050405020304" pitchFamily="18" charset="-78"/>
              </a:rPr>
              <a:t>Vorbirea limbii este mai importantă, decât obținerea de rezultate la examene. </a:t>
            </a:r>
            <a:endParaRPr lang="ro-RO" dirty="0">
              <a:latin typeface="Andalus" panose="02020603050405020304" pitchFamily="18" charset="-78"/>
              <a:cs typeface="Andalus" panose="02020603050405020304" pitchFamily="18" charset="-78"/>
            </a:endParaRPr>
          </a:p>
          <a:p>
            <a:pPr>
              <a:buFont typeface="Wingdings" panose="05000000000000000000" pitchFamily="2" charset="2"/>
              <a:buChar char="Ø"/>
            </a:pPr>
            <a:endParaRPr lang="ro-RO" dirty="0" smtClean="0">
              <a:latin typeface="Andalus" panose="02020603050405020304" pitchFamily="18" charset="-78"/>
              <a:cs typeface="Andalus" panose="02020603050405020304" pitchFamily="18" charset="-78"/>
            </a:endParaRPr>
          </a:p>
          <a:p>
            <a:pPr marL="914400" lvl="2" indent="0">
              <a:buNone/>
            </a:pPr>
            <a:endParaRPr lang="ro-RO" dirty="0" smtClean="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475100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706090"/>
          </a:xfrm>
        </p:spPr>
        <p:txBody>
          <a:bodyPr>
            <a:normAutofit fontScale="90000"/>
          </a:bodyPr>
          <a:lstStyle/>
          <a:p>
            <a:r>
              <a:rPr lang="ro-RO" b="1" dirty="0" smtClean="0">
                <a:latin typeface="Andalus" panose="02020603050405020304" pitchFamily="18" charset="-78"/>
                <a:cs typeface="Andalus" panose="02020603050405020304" pitchFamily="18" charset="-78"/>
              </a:rPr>
              <a:t>Összegző </a:t>
            </a:r>
            <a:r>
              <a:rPr lang="ro-RO" b="1" dirty="0" smtClean="0">
                <a:latin typeface="Andalus" panose="02020603050405020304" pitchFamily="18" charset="-78"/>
                <a:cs typeface="Andalus" panose="02020603050405020304" pitchFamily="18" charset="-78"/>
              </a:rPr>
              <a:t>javaslatok/Propuneri</a:t>
            </a:r>
            <a:r>
              <a:rPr lang="ro-RO" dirty="0" smtClean="0"/>
              <a:t/>
            </a:r>
            <a:br>
              <a:rPr lang="ro-RO" dirty="0" smtClean="0"/>
            </a:br>
            <a:endParaRPr lang="ro-RO" dirty="0"/>
          </a:p>
        </p:txBody>
      </p:sp>
      <p:sp>
        <p:nvSpPr>
          <p:cNvPr id="3" name="Content Placeholder 2"/>
          <p:cNvSpPr>
            <a:spLocks noGrp="1"/>
          </p:cNvSpPr>
          <p:nvPr>
            <p:ph idx="1"/>
          </p:nvPr>
        </p:nvSpPr>
        <p:spPr>
          <a:xfrm>
            <a:off x="395536" y="1124744"/>
            <a:ext cx="8229600" cy="4968552"/>
          </a:xfrm>
        </p:spPr>
        <p:txBody>
          <a:bodyPr>
            <a:normAutofit fontScale="92500" lnSpcReduction="10000"/>
          </a:bodyPr>
          <a:lstStyle/>
          <a:p>
            <a:pPr>
              <a:buFont typeface="Wingdings" panose="05000000000000000000" pitchFamily="2" charset="2"/>
              <a:buChar char="Ø"/>
            </a:pPr>
            <a:r>
              <a:rPr lang="ro-RO" dirty="0" smtClean="0">
                <a:latin typeface="Andalus" panose="02020603050405020304" pitchFamily="18" charset="-78"/>
                <a:cs typeface="Andalus" panose="02020603050405020304" pitchFamily="18" charset="-78"/>
              </a:rPr>
              <a:t>Szervezzenek </a:t>
            </a:r>
            <a:r>
              <a:rPr lang="ro-RO" dirty="0">
                <a:latin typeface="Andalus" panose="02020603050405020304" pitchFamily="18" charset="-78"/>
                <a:cs typeface="Andalus" panose="02020603050405020304" pitchFamily="18" charset="-78"/>
              </a:rPr>
              <a:t>továbbképzéseket olyan tanítók és tanárok részére, aki magyar anyanyelvű gyerekeknek tanítják a román </a:t>
            </a:r>
            <a:r>
              <a:rPr lang="ro-RO" dirty="0">
                <a:latin typeface="Andalus" panose="02020603050405020304" pitchFamily="18" charset="-78"/>
                <a:cs typeface="Andalus" panose="02020603050405020304" pitchFamily="18" charset="-78"/>
              </a:rPr>
              <a:t>nyelvet/Organizarea de cursuri de perfecționare pentru învățătorii și profesorii care predau limba română la clasele cu predare în limba maghiară</a:t>
            </a:r>
            <a:r>
              <a:rPr lang="ro-RO" dirty="0" smtClean="0">
                <a:latin typeface="Andalus" panose="02020603050405020304" pitchFamily="18" charset="-78"/>
                <a:cs typeface="Andalus" panose="02020603050405020304" pitchFamily="18" charset="-78"/>
              </a:rPr>
              <a:t>.</a:t>
            </a:r>
            <a:endParaRPr lang="ro-RO" dirty="0" smtClean="0">
              <a:latin typeface="Andalus" panose="02020603050405020304" pitchFamily="18" charset="-78"/>
              <a:cs typeface="Andalus" panose="02020603050405020304" pitchFamily="18" charset="-78"/>
            </a:endParaRPr>
          </a:p>
          <a:p>
            <a:pPr>
              <a:buFont typeface="Wingdings" panose="05000000000000000000" pitchFamily="2" charset="2"/>
              <a:buChar char="Ø"/>
            </a:pPr>
            <a:r>
              <a:rPr lang="ro-RO" dirty="0" smtClean="0">
                <a:latin typeface="Andalus" panose="02020603050405020304" pitchFamily="18" charset="-78"/>
                <a:cs typeface="Andalus" panose="02020603050405020304" pitchFamily="18" charset="-78"/>
              </a:rPr>
              <a:t>Szervezzenek </a:t>
            </a:r>
            <a:r>
              <a:rPr lang="ro-RO" dirty="0">
                <a:latin typeface="Andalus" panose="02020603050405020304" pitchFamily="18" charset="-78"/>
                <a:cs typeface="Andalus" panose="02020603050405020304" pitchFamily="18" charset="-78"/>
              </a:rPr>
              <a:t>nyelvtáborokat elemista és gimnazista tanulók részére azok vakációi </a:t>
            </a:r>
            <a:r>
              <a:rPr lang="ro-RO" dirty="0">
                <a:latin typeface="Andalus" panose="02020603050405020304" pitchFamily="18" charset="-78"/>
                <a:cs typeface="Andalus" panose="02020603050405020304" pitchFamily="18" charset="-78"/>
              </a:rPr>
              <a:t>alkalmával/Organizarea, pe perioada vacanței, a taberelor de limbă pentru elevii din învățământul primar și gimnazial. </a:t>
            </a:r>
          </a:p>
          <a:p>
            <a:pPr lvl="0">
              <a:buFont typeface="Wingdings" panose="05000000000000000000" pitchFamily="2" charset="2"/>
              <a:buChar char="Ø"/>
            </a:pPr>
            <a:endParaRPr lang="ro-RO" dirty="0" smtClean="0">
              <a:latin typeface="Andalus" panose="02020603050405020304" pitchFamily="18" charset="-78"/>
              <a:cs typeface="Andalus" panose="02020603050405020304" pitchFamily="18" charset="-78"/>
            </a:endParaRPr>
          </a:p>
          <a:p>
            <a:endParaRPr lang="ro-RO"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val="2439707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normAutofit fontScale="92500" lnSpcReduction="10000"/>
          </a:bodyPr>
          <a:lstStyle/>
          <a:p>
            <a:pPr>
              <a:buFont typeface="Wingdings" panose="05000000000000000000" pitchFamily="2" charset="2"/>
              <a:buChar char="Ø"/>
            </a:pPr>
            <a:r>
              <a:rPr lang="ro-RO" dirty="0">
                <a:latin typeface="Andalus" panose="02020603050405020304" pitchFamily="18" charset="-78"/>
                <a:cs typeface="Andalus" panose="02020603050405020304" pitchFamily="18" charset="-78"/>
              </a:rPr>
              <a:t>Szervezzenek a diákoknak egy hetes román nyelvű csereprogramokat a vakációk folyamán </a:t>
            </a:r>
            <a:r>
              <a:rPr lang="ro-RO" dirty="0" smtClean="0">
                <a:latin typeface="Andalus" panose="02020603050405020304" pitchFamily="18" charset="-78"/>
                <a:cs typeface="Andalus" panose="02020603050405020304" pitchFamily="18" charset="-78"/>
              </a:rPr>
              <a:t>/ </a:t>
            </a:r>
            <a:r>
              <a:rPr lang="ro-RO" dirty="0">
                <a:latin typeface="Andalus" panose="02020603050405020304" pitchFamily="18" charset="-78"/>
                <a:cs typeface="Andalus" panose="02020603050405020304" pitchFamily="18" charset="-78"/>
              </a:rPr>
              <a:t>Pe durata vacanțelor să se organizeze programe de învățare a limbii române. </a:t>
            </a:r>
          </a:p>
          <a:p>
            <a:pPr>
              <a:buFont typeface="Wingdings" panose="05000000000000000000" pitchFamily="2" charset="2"/>
              <a:buChar char="Ø"/>
            </a:pPr>
            <a:r>
              <a:rPr lang="ro-RO" dirty="0">
                <a:latin typeface="Andalus" panose="02020603050405020304" pitchFamily="18" charset="-78"/>
                <a:cs typeface="Andalus" panose="02020603050405020304" pitchFamily="18" charset="-78"/>
              </a:rPr>
              <a:t>Hargita Megye Tanácsának honlapján legyen elérhető egy platform, amely interaktív feladatokkal segíti a román nyelv megtanulását térségünkben. </a:t>
            </a:r>
            <a:r>
              <a:rPr lang="ro-RO" dirty="0" smtClean="0">
                <a:latin typeface="Andalus" panose="02020603050405020304" pitchFamily="18" charset="-78"/>
                <a:cs typeface="Andalus" panose="02020603050405020304" pitchFamily="18" charset="-78"/>
              </a:rPr>
              <a:t>/</a:t>
            </a:r>
            <a:r>
              <a:rPr lang="ro-RO" dirty="0">
                <a:latin typeface="Andalus" panose="02020603050405020304" pitchFamily="18" charset="-78"/>
                <a:cs typeface="Andalus" panose="02020603050405020304" pitchFamily="18" charset="-78"/>
              </a:rPr>
              <a:t>Pe pagina de web a Consiliului Județean Harghita să existe o platformă prin intermediul căreia, prin exerciții interactive să poată fi însușită limba română. </a:t>
            </a:r>
            <a:r>
              <a:rPr lang="en-US" dirty="0">
                <a:latin typeface="Andalus" panose="02020603050405020304" pitchFamily="18" charset="-78"/>
                <a:cs typeface="Andalus" panose="02020603050405020304" pitchFamily="18" charset="-78"/>
              </a:rPr>
              <a:t> </a:t>
            </a:r>
            <a:endParaRPr lang="ro-RO" dirty="0">
              <a:latin typeface="Andalus" panose="02020603050405020304" pitchFamily="18" charset="-78"/>
              <a:cs typeface="Andalus" panose="02020603050405020304" pitchFamily="18" charset="-78"/>
            </a:endParaRPr>
          </a:p>
          <a:p>
            <a:pPr lvl="0">
              <a:buFont typeface="Wingdings" panose="05000000000000000000" pitchFamily="2" charset="2"/>
              <a:buChar char="Ø"/>
            </a:pPr>
            <a:r>
              <a:rPr lang="en-US" dirty="0">
                <a:latin typeface="Andalus" panose="02020603050405020304" pitchFamily="18" charset="-78"/>
                <a:cs typeface="Andalus" panose="02020603050405020304" pitchFamily="18" charset="-78"/>
              </a:rPr>
              <a:t> </a:t>
            </a:r>
            <a:endParaRPr lang="ro-RO" dirty="0">
              <a:latin typeface="Andalus" panose="02020603050405020304" pitchFamily="18" charset="-78"/>
              <a:cs typeface="Andalus" panose="02020603050405020304" pitchFamily="18" charset="-78"/>
            </a:endParaRPr>
          </a:p>
          <a:p>
            <a:endParaRPr lang="ro-RO" dirty="0"/>
          </a:p>
        </p:txBody>
      </p:sp>
    </p:spTree>
    <p:extLst>
      <p:ext uri="{BB962C8B-B14F-4D97-AF65-F5344CB8AC3E}">
        <p14:creationId xmlns:p14="http://schemas.microsoft.com/office/powerpoint/2010/main" val="35016029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486</TotalTime>
  <Words>1342</Words>
  <Application>Microsoft Office PowerPoint</Application>
  <PresentationFormat>On-screen Show (4:3)</PresentationFormat>
  <Paragraphs>81</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   Tanulmány  a román nyelv tanulásáról és tanításáról Hargita megye iskoláiban Studiu  cu privire la învățarea și predarea limbii române în școlile din județul Harghita    </vt:lpstr>
      <vt:lpstr>Módszertan/Metodologie</vt:lpstr>
      <vt:lpstr>A munkacsoport hipotézisei: /Ipotezele grupului de lucru: </vt:lpstr>
      <vt:lpstr>Eredmények/Rezultatele</vt:lpstr>
      <vt:lpstr>PowerPoint Presentation</vt:lpstr>
      <vt:lpstr>PowerPoint Presentation</vt:lpstr>
      <vt:lpstr>PowerPoint Presentation</vt:lpstr>
      <vt:lpstr>Következtetések/Concluzii </vt:lpstr>
      <vt:lpstr>Összegző javaslatok/Propuneri </vt:lpstr>
      <vt:lpstr>PowerPoint Presentation</vt:lpstr>
    </vt:vector>
  </TitlesOfParts>
  <Company>CONSILIUL JUDETEAN HARGHITA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Tanulmány  a román nyelv tanulásáról és tanításáról Hargita megye iskoláiban</dc:title>
  <dc:creator>Hosszu Emese</dc:creator>
  <cp:lastModifiedBy>Hosszu Emese</cp:lastModifiedBy>
  <cp:revision>18</cp:revision>
  <dcterms:created xsi:type="dcterms:W3CDTF">2018-07-12T06:35:28Z</dcterms:created>
  <dcterms:modified xsi:type="dcterms:W3CDTF">2018-07-13T07:37:50Z</dcterms:modified>
</cp:coreProperties>
</file>