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 smtClean="0"/>
              <a:t>Faceți clic pentru editarea stilului de subtitlu al coordonatorului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03.10.2018</a:t>
            </a:fld>
            <a:endParaRPr lang="ro-RO" dirty="0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03.10.2018</a:t>
            </a:fld>
            <a:endParaRPr lang="ro-RO" dirty="0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03.10.2018</a:t>
            </a:fld>
            <a:endParaRPr lang="ro-RO" dirty="0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03.10.2018</a:t>
            </a:fld>
            <a:endParaRPr lang="ro-RO" dirty="0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03.10.2018</a:t>
            </a:fld>
            <a:endParaRPr lang="ro-RO" dirty="0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03.10.2018</a:t>
            </a:fld>
            <a:endParaRPr lang="ro-RO" dirty="0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03.10.2018</a:t>
            </a:fld>
            <a:endParaRPr lang="ro-RO" dirty="0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03.10.2018</a:t>
            </a:fld>
            <a:endParaRPr lang="ro-RO" dirty="0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 dirty="0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03.10.2018</a:t>
            </a:fld>
            <a:endParaRPr lang="ro-RO" dirty="0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03.10.2018</a:t>
            </a:fld>
            <a:endParaRPr lang="ro-RO" dirty="0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03.10.2018</a:t>
            </a:fld>
            <a:endParaRPr lang="ro-RO" dirty="0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5CAE3-E66C-483F-9A91-133D66834A8A}" type="datetimeFigureOut">
              <a:rPr lang="ro-RO" smtClean="0"/>
              <a:t>03.10.2018</a:t>
            </a:fld>
            <a:endParaRPr lang="ro-RO" dirty="0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 dirty="0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8D6F0-A759-4B40-A209-1431F2B80A59}" type="slidenum">
              <a:rPr lang="ro-RO" smtClean="0"/>
              <a:t>‹#›</a:t>
            </a:fld>
            <a:endParaRPr lang="ro-R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hu-HU" sz="4000" b="1" dirty="0" smtClean="0"/>
              <a:t>Ember</a:t>
            </a:r>
            <a:r>
              <a:rPr lang="en-GB" sz="4000" b="1" dirty="0" smtClean="0"/>
              <a:t>-</a:t>
            </a:r>
            <a:r>
              <a:rPr lang="en-GB" sz="4000" b="1" dirty="0" err="1" smtClean="0"/>
              <a:t>medve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konfliktusmenedzsment</a:t>
            </a:r>
            <a:endParaRPr lang="ro-RO" sz="4000" b="1" dirty="0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331640" y="3717032"/>
            <a:ext cx="6400800" cy="1752600"/>
          </a:xfrm>
        </p:spPr>
        <p:txBody>
          <a:bodyPr/>
          <a:lstStyle/>
          <a:p>
            <a:r>
              <a:rPr lang="en-GB" dirty="0" smtClean="0"/>
              <a:t>Seeley Lake, Montana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198123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323528" y="476672"/>
            <a:ext cx="4608512" cy="2952328"/>
          </a:xfrm>
        </p:spPr>
        <p:txBody>
          <a:bodyPr>
            <a:normAutofit fontScale="85000" lnSpcReduction="10000"/>
          </a:bodyPr>
          <a:lstStyle/>
          <a:p>
            <a:r>
              <a:rPr lang="en-GB" b="1" dirty="0" err="1" smtClean="0"/>
              <a:t>Villanyp</a:t>
            </a:r>
            <a:r>
              <a:rPr lang="hu-HU" b="1" dirty="0" smtClean="0"/>
              <a:t>ásztor</a:t>
            </a:r>
            <a:endParaRPr lang="en-GB" b="1" dirty="0" smtClean="0"/>
          </a:p>
          <a:p>
            <a:pPr>
              <a:buFontTx/>
              <a:buChar char="-"/>
            </a:pPr>
            <a:r>
              <a:rPr lang="hu-HU" dirty="0" smtClean="0"/>
              <a:t>hatékony villanypásztor     használata (6 fémszálas vezeték)</a:t>
            </a:r>
            <a:endParaRPr lang="en-GB" b="1" dirty="0"/>
          </a:p>
          <a:p>
            <a:pPr>
              <a:buFontTx/>
              <a:buChar char="-"/>
            </a:pPr>
            <a:r>
              <a:rPr lang="hu-HU" dirty="0" smtClean="0"/>
              <a:t>jelentős mennyiségű állami támogat</a:t>
            </a:r>
            <a:r>
              <a:rPr lang="ro-RO" dirty="0" err="1" smtClean="0"/>
              <a:t>ás</a:t>
            </a:r>
            <a:r>
              <a:rPr lang="ro-RO" dirty="0" smtClean="0"/>
              <a:t> (</a:t>
            </a:r>
            <a:r>
              <a:rPr lang="en-GB" dirty="0" smtClean="0"/>
              <a:t>50% v. 500$)</a:t>
            </a:r>
            <a:endParaRPr lang="en-GB" dirty="0"/>
          </a:p>
          <a:p>
            <a:pPr>
              <a:buFontTx/>
              <a:buChar char="-"/>
            </a:pPr>
            <a:r>
              <a:rPr lang="hu-HU" dirty="0" smtClean="0"/>
              <a:t>tanácsadás gazdáknak</a:t>
            </a:r>
            <a:r>
              <a:rPr lang="en-GB" dirty="0" smtClean="0"/>
              <a:t>: </a:t>
            </a:r>
            <a:r>
              <a:rPr lang="hu-HU" dirty="0" smtClean="0"/>
              <a:t>a villanypásztor megfelelő felszerélése és karbantartása</a:t>
            </a:r>
          </a:p>
        </p:txBody>
      </p:sp>
      <p:pic>
        <p:nvPicPr>
          <p:cNvPr id="6" name="Substituent conținut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673" y="548680"/>
            <a:ext cx="2382751" cy="3177002"/>
          </a:xfrm>
        </p:spPr>
      </p:pic>
      <p:pic>
        <p:nvPicPr>
          <p:cNvPr id="7" name="I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861048"/>
            <a:ext cx="3816424" cy="2862318"/>
          </a:xfrm>
          <a:prstGeom prst="rect">
            <a:avLst/>
          </a:prstGeom>
        </p:spPr>
      </p:pic>
      <p:pic>
        <p:nvPicPr>
          <p:cNvPr id="8" name="Imagin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861048"/>
            <a:ext cx="3816424" cy="286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445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stituent conținut 5"/>
          <p:cNvSpPr>
            <a:spLocks noGrp="1"/>
          </p:cNvSpPr>
          <p:nvPr>
            <p:ph idx="1"/>
          </p:nvPr>
        </p:nvSpPr>
        <p:spPr>
          <a:xfrm>
            <a:off x="323528" y="404665"/>
            <a:ext cx="8820472" cy="1728191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hu-HU" b="1" dirty="0" smtClean="0"/>
              <a:t>Medvebiztos szeméttárolók</a:t>
            </a:r>
          </a:p>
          <a:p>
            <a:pPr>
              <a:buFontTx/>
              <a:buChar char="-"/>
            </a:pPr>
            <a:r>
              <a:rPr lang="hu-HU" dirty="0"/>
              <a:t>t</a:t>
            </a:r>
            <a:r>
              <a:rPr lang="hu-HU" dirty="0" smtClean="0"/>
              <a:t>elepülésen</a:t>
            </a:r>
          </a:p>
          <a:p>
            <a:pPr>
              <a:buFontTx/>
              <a:buChar char="-"/>
            </a:pPr>
            <a:r>
              <a:rPr lang="hu-HU" dirty="0"/>
              <a:t>t</a:t>
            </a:r>
            <a:r>
              <a:rPr lang="hu-HU" dirty="0" smtClean="0"/>
              <a:t>elepülésen kívül</a:t>
            </a:r>
          </a:p>
          <a:p>
            <a:pPr>
              <a:buFontTx/>
              <a:buChar char="-"/>
            </a:pPr>
            <a:r>
              <a:rPr lang="hu-HU" dirty="0"/>
              <a:t>t</a:t>
            </a:r>
            <a:r>
              <a:rPr lang="hu-HU" dirty="0" smtClean="0"/>
              <a:t>urisztikai célpontokon (ételtároló is)</a:t>
            </a:r>
            <a:endParaRPr lang="ro-RO" dirty="0"/>
          </a:p>
        </p:txBody>
      </p:sp>
      <p:pic>
        <p:nvPicPr>
          <p:cNvPr id="7" name="I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4" y="2984684"/>
            <a:ext cx="2796974" cy="3729299"/>
          </a:xfrm>
          <a:prstGeom prst="rect">
            <a:avLst/>
          </a:prstGeom>
        </p:spPr>
      </p:pic>
      <p:pic>
        <p:nvPicPr>
          <p:cNvPr id="8" name="I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984684"/>
            <a:ext cx="2796975" cy="3729300"/>
          </a:xfrm>
          <a:prstGeom prst="rect">
            <a:avLst/>
          </a:prstGeom>
        </p:spPr>
      </p:pic>
      <p:pic>
        <p:nvPicPr>
          <p:cNvPr id="9" name="I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7" y="2964822"/>
            <a:ext cx="2808312" cy="3762385"/>
          </a:xfrm>
          <a:prstGeom prst="rect">
            <a:avLst/>
          </a:prstGeom>
        </p:spPr>
      </p:pic>
      <p:pic>
        <p:nvPicPr>
          <p:cNvPr id="10" name="Imagin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7" y="332656"/>
            <a:ext cx="2930661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982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395536" y="260649"/>
            <a:ext cx="7992888" cy="504055"/>
          </a:xfrm>
        </p:spPr>
        <p:txBody>
          <a:bodyPr>
            <a:normAutofit fontScale="92500" lnSpcReduction="10000"/>
          </a:bodyPr>
          <a:lstStyle/>
          <a:p>
            <a:r>
              <a:rPr lang="hu-HU" b="1" dirty="0" smtClean="0"/>
              <a:t>Állattetem begyűjtése</a:t>
            </a:r>
            <a:endParaRPr lang="ro-RO" b="1" dirty="0"/>
          </a:p>
        </p:txBody>
      </p:sp>
      <p:pic>
        <p:nvPicPr>
          <p:cNvPr id="5" name="I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8" y="2492896"/>
            <a:ext cx="4475989" cy="3356992"/>
          </a:xfrm>
          <a:prstGeom prst="rect">
            <a:avLst/>
          </a:prstGeom>
        </p:spPr>
      </p:pic>
      <p:pic>
        <p:nvPicPr>
          <p:cNvPr id="6" name="I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492476"/>
            <a:ext cx="4499992" cy="335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099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323528" y="260648"/>
            <a:ext cx="8568952" cy="2952328"/>
          </a:xfrm>
        </p:spPr>
        <p:txBody>
          <a:bodyPr>
            <a:normAutofit fontScale="77500" lnSpcReduction="20000"/>
          </a:bodyPr>
          <a:lstStyle/>
          <a:p>
            <a:r>
              <a:rPr lang="hu-HU" b="1" dirty="0" smtClean="0"/>
              <a:t>Kommunikáció</a:t>
            </a:r>
            <a:r>
              <a:rPr lang="en-GB" b="1" dirty="0" smtClean="0"/>
              <a:t>s</a:t>
            </a:r>
            <a:r>
              <a:rPr lang="hu-HU" b="1" dirty="0" smtClean="0"/>
              <a:t> stratégia</a:t>
            </a:r>
            <a:r>
              <a:rPr lang="en-GB" b="1" dirty="0" smtClean="0"/>
              <a:t>:</a:t>
            </a:r>
          </a:p>
          <a:p>
            <a:pPr marL="0" indent="0">
              <a:buNone/>
            </a:pPr>
            <a:r>
              <a:rPr lang="hu-HU" b="1" dirty="0" smtClean="0"/>
              <a:t>Oktatás, tudatosító kampányok a lakosság</a:t>
            </a:r>
            <a:r>
              <a:rPr lang="en-GB" b="1" dirty="0" smtClean="0"/>
              <a:t> </a:t>
            </a:r>
            <a:r>
              <a:rPr lang="en-GB" dirty="0" smtClean="0"/>
              <a:t>(</a:t>
            </a:r>
            <a:r>
              <a:rPr lang="hu-HU" dirty="0" smtClean="0"/>
              <a:t>földtulajdonosok, gazdák, civilek, stb.) </a:t>
            </a:r>
            <a:r>
              <a:rPr lang="hu-HU" b="1" dirty="0" smtClean="0"/>
              <a:t>körében</a:t>
            </a:r>
            <a:r>
              <a:rPr lang="en-GB" b="1" dirty="0" smtClean="0"/>
              <a:t>:</a:t>
            </a:r>
            <a:endParaRPr lang="hu-HU" b="1" dirty="0" smtClean="0"/>
          </a:p>
          <a:p>
            <a:pPr marL="0" indent="0">
              <a:buNone/>
            </a:pPr>
            <a:r>
              <a:rPr lang="en-GB" b="1" dirty="0" smtClean="0"/>
              <a:t>-    </a:t>
            </a:r>
            <a:r>
              <a:rPr lang="hu-HU" i="1" dirty="0" smtClean="0"/>
              <a:t>Kommunikátor kiválasztása (helyi közösség elismert tagja)</a:t>
            </a:r>
            <a:endParaRPr lang="en-GB" b="1" i="1" dirty="0" smtClean="0"/>
          </a:p>
          <a:p>
            <a:pPr>
              <a:buFontTx/>
              <a:buChar char="-"/>
            </a:pPr>
            <a:r>
              <a:rPr lang="hu-HU" dirty="0" smtClean="0"/>
              <a:t>A villanypásztor és a medvebiztos szeméttárolók megfelelő használata</a:t>
            </a:r>
            <a:endParaRPr lang="en-GB" dirty="0" smtClean="0"/>
          </a:p>
          <a:p>
            <a:pPr>
              <a:buFontTx/>
              <a:buChar char="-"/>
            </a:pPr>
            <a:r>
              <a:rPr lang="hu-HU" dirty="0" smtClean="0"/>
              <a:t>Hogyan kerüljük el a medvével való találkozást az erdőben</a:t>
            </a:r>
            <a:r>
              <a:rPr lang="en-GB" dirty="0" smtClean="0"/>
              <a:t>?</a:t>
            </a:r>
          </a:p>
          <a:p>
            <a:pPr>
              <a:buFontTx/>
              <a:buChar char="-"/>
            </a:pPr>
            <a:r>
              <a:rPr lang="hu-HU" dirty="0" smtClean="0"/>
              <a:t>Hogyan viselkedjünk, ha medvével találkozunk az erdőben</a:t>
            </a:r>
            <a:r>
              <a:rPr lang="en-GB" dirty="0" smtClean="0"/>
              <a:t>?</a:t>
            </a:r>
            <a:endParaRPr lang="hu-HU" dirty="0" smtClean="0"/>
          </a:p>
          <a:p>
            <a:pPr>
              <a:buFontTx/>
              <a:buChar char="-"/>
            </a:pPr>
            <a:r>
              <a:rPr lang="hu-HU" dirty="0" smtClean="0"/>
              <a:t>Stb.</a:t>
            </a:r>
            <a:endParaRPr lang="en-GB" dirty="0" smtClean="0"/>
          </a:p>
          <a:p>
            <a:pPr>
              <a:buFontTx/>
              <a:buChar char="-"/>
            </a:pPr>
            <a:endParaRPr lang="hu-HU" dirty="0" smtClean="0"/>
          </a:p>
          <a:p>
            <a:pPr>
              <a:buFontTx/>
              <a:buChar char="-"/>
            </a:pPr>
            <a:endParaRPr lang="en-GB" dirty="0" smtClean="0"/>
          </a:p>
        </p:txBody>
      </p:sp>
      <p:pic>
        <p:nvPicPr>
          <p:cNvPr id="6" name="Substituent conținut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79" y="3445084"/>
            <a:ext cx="4113165" cy="3084874"/>
          </a:xfrm>
        </p:spPr>
      </p:pic>
      <p:pic>
        <p:nvPicPr>
          <p:cNvPr id="7" name="I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45084"/>
            <a:ext cx="4104456" cy="307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625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u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3600" b="1" dirty="0" smtClean="0"/>
              <a:t>Tájgazdálkodási </a:t>
            </a:r>
            <a:r>
              <a:rPr lang="hu-HU" sz="3600" b="1" dirty="0"/>
              <a:t>m</a:t>
            </a:r>
            <a:r>
              <a:rPr lang="en-GB" sz="3600" b="1" dirty="0" err="1" smtClean="0"/>
              <a:t>unkacsoport</a:t>
            </a:r>
            <a:r>
              <a:rPr lang="hu-HU" sz="3600" b="1" dirty="0" smtClean="0"/>
              <a:t> </a:t>
            </a:r>
            <a:r>
              <a:rPr lang="en-GB" sz="3600" b="1" dirty="0"/>
              <a:t/>
            </a:r>
            <a:br>
              <a:rPr lang="en-GB" sz="3600" b="1" dirty="0"/>
            </a:br>
            <a:r>
              <a:rPr lang="en-GB" sz="3600" b="1" dirty="0" smtClean="0"/>
              <a:t>- </a:t>
            </a:r>
            <a:r>
              <a:rPr lang="hu-HU" sz="3600" b="1" dirty="0" smtClean="0"/>
              <a:t>Hargita Megye Tanácsa</a:t>
            </a:r>
            <a:r>
              <a:rPr lang="en-GB" sz="3600" b="1" dirty="0" smtClean="0"/>
              <a:t> -</a:t>
            </a:r>
            <a:endParaRPr lang="ro-RO" sz="3600" b="1" dirty="0"/>
          </a:p>
        </p:txBody>
      </p:sp>
      <p:sp>
        <p:nvSpPr>
          <p:cNvPr id="6" name="Substituent conținut 5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925144"/>
          </a:xfrm>
        </p:spPr>
        <p:txBody>
          <a:bodyPr>
            <a:normAutofit fontScale="70000" lnSpcReduction="20000"/>
          </a:bodyPr>
          <a:lstStyle/>
          <a:p>
            <a:r>
              <a:rPr lang="hu-HU" sz="3700" b="1" dirty="0" smtClean="0"/>
              <a:t>Megoldások kidolgozása az </a:t>
            </a:r>
            <a:r>
              <a:rPr lang="hu-HU" sz="3700" b="1" dirty="0"/>
              <a:t>egyre gyakrabban </a:t>
            </a:r>
            <a:r>
              <a:rPr lang="hu-HU" sz="3700" b="1" dirty="0" smtClean="0"/>
              <a:t>megjelenő </a:t>
            </a:r>
            <a:r>
              <a:rPr lang="hu-HU" sz="3700" b="1" dirty="0"/>
              <a:t>gazdasági, szociális és ökológiai </a:t>
            </a:r>
            <a:r>
              <a:rPr lang="hu-HU" sz="3700" b="1" dirty="0" smtClean="0"/>
              <a:t>problémákra</a:t>
            </a:r>
          </a:p>
          <a:p>
            <a:pPr marL="0" indent="0">
              <a:buNone/>
            </a:pPr>
            <a:endParaRPr lang="hu-HU" sz="3700" b="1" dirty="0" smtClean="0"/>
          </a:p>
          <a:p>
            <a:r>
              <a:rPr lang="hu-HU" dirty="0" smtClean="0"/>
              <a:t>Szükség van a szektoriális kormányzás mellett egy olyan intézményre, amely </a:t>
            </a:r>
            <a:r>
              <a:rPr lang="hu-HU" b="1" dirty="0" smtClean="0"/>
              <a:t>ötvözi a jól megalapozot szektorok tudását</a:t>
            </a:r>
          </a:p>
          <a:p>
            <a:r>
              <a:rPr lang="hu-HU" b="1" dirty="0" smtClean="0"/>
              <a:t>Különböző szektorok vannak képviselve</a:t>
            </a:r>
            <a:r>
              <a:rPr lang="en-GB" dirty="0" smtClean="0"/>
              <a:t>:</a:t>
            </a:r>
          </a:p>
          <a:p>
            <a:pPr>
              <a:buFontTx/>
              <a:buChar char="-"/>
            </a:pPr>
            <a:r>
              <a:rPr lang="hu-HU" dirty="0" smtClean="0"/>
              <a:t>Vadgazdálkodás</a:t>
            </a:r>
          </a:p>
          <a:p>
            <a:pPr>
              <a:buFontTx/>
              <a:buChar char="-"/>
            </a:pPr>
            <a:r>
              <a:rPr lang="hu-HU" dirty="0" smtClean="0"/>
              <a:t>Erdészet</a:t>
            </a:r>
          </a:p>
          <a:p>
            <a:pPr>
              <a:buFontTx/>
              <a:buChar char="-"/>
            </a:pPr>
            <a:r>
              <a:rPr lang="hu-HU" dirty="0" smtClean="0"/>
              <a:t>Mezőgazdaság és állattenyésztés</a:t>
            </a:r>
          </a:p>
          <a:p>
            <a:pPr>
              <a:buFontTx/>
              <a:buChar char="-"/>
            </a:pPr>
            <a:r>
              <a:rPr lang="hu-HU" dirty="0" smtClean="0"/>
              <a:t>Természetvédelem</a:t>
            </a:r>
          </a:p>
          <a:p>
            <a:pPr>
              <a:buFontTx/>
              <a:buChar char="-"/>
            </a:pPr>
            <a:r>
              <a:rPr lang="hu-HU" dirty="0" smtClean="0"/>
              <a:t>Akadémiai intézmények</a:t>
            </a:r>
          </a:p>
          <a:p>
            <a:pPr>
              <a:buFontTx/>
              <a:buChar char="-"/>
            </a:pPr>
            <a:r>
              <a:rPr lang="hu-HU" dirty="0" smtClean="0"/>
              <a:t>Döntéshozók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927073873"/>
      </p:ext>
    </p:extLst>
  </p:cSld>
  <p:clrMapOvr>
    <a:masterClrMapping/>
  </p:clrMapOvr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156</Words>
  <Application>Microsoft Office PowerPoint</Application>
  <PresentationFormat>Expunere pe ecran (4:3)</PresentationFormat>
  <Paragraphs>29</Paragraphs>
  <Slides>6</Slides>
  <Notes>0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6</vt:i4>
      </vt:variant>
    </vt:vector>
  </HeadingPairs>
  <TitlesOfParts>
    <vt:vector size="7" baseType="lpstr">
      <vt:lpstr>Temă Office</vt:lpstr>
      <vt:lpstr>Ember-medve konfliktusmenedzsment</vt:lpstr>
      <vt:lpstr>Prezentare PowerPoint</vt:lpstr>
      <vt:lpstr>Prezentare PowerPoint</vt:lpstr>
      <vt:lpstr>Prezentare PowerPoint</vt:lpstr>
      <vt:lpstr>Prezentare PowerPoint</vt:lpstr>
      <vt:lpstr>Tájgazdálkodási munkacsoport  - Hargita Megye Tanácsa -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PowerPoint</dc:title>
  <dc:creator>Lakatos Dorottya</dc:creator>
  <cp:lastModifiedBy>Lakatos Dorottya</cp:lastModifiedBy>
  <cp:revision>12</cp:revision>
  <dcterms:created xsi:type="dcterms:W3CDTF">2018-10-03T06:15:47Z</dcterms:created>
  <dcterms:modified xsi:type="dcterms:W3CDTF">2018-10-03T08:31:46Z</dcterms:modified>
</cp:coreProperties>
</file>